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sldIdLst>
    <p:sldId id="259" r:id="rId5"/>
    <p:sldId id="260" r:id="rId6"/>
    <p:sldId id="300" r:id="rId7"/>
    <p:sldId id="261" r:id="rId8"/>
    <p:sldId id="301" r:id="rId9"/>
    <p:sldId id="302" r:id="rId10"/>
    <p:sldId id="303" r:id="rId11"/>
    <p:sldId id="305" r:id="rId12"/>
    <p:sldId id="306" r:id="rId13"/>
    <p:sldId id="307" r:id="rId14"/>
    <p:sldId id="304"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87" r:id="rId31"/>
    <p:sldId id="277" r:id="rId32"/>
    <p:sldId id="308" r:id="rId33"/>
    <p:sldId id="309" r:id="rId34"/>
    <p:sldId id="310" r:id="rId35"/>
    <p:sldId id="311" r:id="rId36"/>
    <p:sldId id="312" r:id="rId37"/>
    <p:sldId id="313" r:id="rId38"/>
    <p:sldId id="314" r:id="rId39"/>
    <p:sldId id="315" r:id="rId40"/>
    <p:sldId id="316" r:id="rId41"/>
    <p:sldId id="278" r:id="rId42"/>
    <p:sldId id="317" r:id="rId43"/>
    <p:sldId id="318" r:id="rId44"/>
    <p:sldId id="319" r:id="rId45"/>
    <p:sldId id="320" r:id="rId46"/>
    <p:sldId id="321" r:id="rId47"/>
    <p:sldId id="322" r:id="rId48"/>
    <p:sldId id="288" r:id="rId49"/>
    <p:sldId id="289" r:id="rId50"/>
    <p:sldId id="279" r:id="rId51"/>
    <p:sldId id="290" r:id="rId52"/>
    <p:sldId id="280" r:id="rId53"/>
    <p:sldId id="291" r:id="rId54"/>
    <p:sldId id="292" r:id="rId55"/>
    <p:sldId id="293" r:id="rId56"/>
    <p:sldId id="294" r:id="rId57"/>
    <p:sldId id="281" r:id="rId58"/>
    <p:sldId id="282" r:id="rId59"/>
    <p:sldId id="295" r:id="rId60"/>
    <p:sldId id="283" r:id="rId61"/>
    <p:sldId id="296" r:id="rId62"/>
    <p:sldId id="284" r:id="rId63"/>
    <p:sldId id="285" r:id="rId64"/>
    <p:sldId id="297" r:id="rId65"/>
    <p:sldId id="298" r:id="rId66"/>
    <p:sldId id="286" r:id="rId67"/>
    <p:sldId id="299" r:id="rId68"/>
    <p:sldId id="323" r:id="rId69"/>
    <p:sldId id="324" r:id="rId70"/>
    <p:sldId id="325" r:id="rId7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tus Boer" initials="BB" lastIdx="1" clrIdx="0">
    <p:extLst>
      <p:ext uri="{19B8F6BF-5375-455C-9EA6-DF929625EA0E}">
        <p15:presenceInfo xmlns:p15="http://schemas.microsoft.com/office/powerpoint/2012/main" userId="30b6a6a7babb0d7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7" d="100"/>
          <a:sy n="117" d="100"/>
        </p:scale>
        <p:origin x="355"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us Boer" userId="dd0b548e-2051-480b-b45a-733b835a31bc" providerId="ADAL" clId="{7C13FC6C-1AD9-4627-A118-1C0CE48F3CE4}"/>
    <pc:docChg chg="custSel addSld modSld">
      <pc:chgData name="Bertus Boer" userId="dd0b548e-2051-480b-b45a-733b835a31bc" providerId="ADAL" clId="{7C13FC6C-1AD9-4627-A118-1C0CE48F3CE4}" dt="2020-11-11T08:44:48.217" v="105" actId="1076"/>
      <pc:docMkLst>
        <pc:docMk/>
      </pc:docMkLst>
      <pc:sldChg chg="modSp">
        <pc:chgData name="Bertus Boer" userId="dd0b548e-2051-480b-b45a-733b835a31bc" providerId="ADAL" clId="{7C13FC6C-1AD9-4627-A118-1C0CE48F3CE4}" dt="2020-11-11T08:40:45.237" v="82" actId="1076"/>
        <pc:sldMkLst>
          <pc:docMk/>
          <pc:sldMk cId="1047311550" sldId="286"/>
        </pc:sldMkLst>
        <pc:picChg chg="mod">
          <ac:chgData name="Bertus Boer" userId="dd0b548e-2051-480b-b45a-733b835a31bc" providerId="ADAL" clId="{7C13FC6C-1AD9-4627-A118-1C0CE48F3CE4}" dt="2020-11-11T08:40:45.237" v="82" actId="1076"/>
          <ac:picMkLst>
            <pc:docMk/>
            <pc:sldMk cId="1047311550" sldId="286"/>
            <ac:picMk id="5" creationId="{00000000-0000-0000-0000-000000000000}"/>
          </ac:picMkLst>
        </pc:picChg>
      </pc:sldChg>
      <pc:sldChg chg="addSp delSp modSp add">
        <pc:chgData name="Bertus Boer" userId="dd0b548e-2051-480b-b45a-733b835a31bc" providerId="ADAL" clId="{7C13FC6C-1AD9-4627-A118-1C0CE48F3CE4}" dt="2020-11-11T08:42:04.174" v="88" actId="1076"/>
        <pc:sldMkLst>
          <pc:docMk/>
          <pc:sldMk cId="2782100088" sldId="323"/>
        </pc:sldMkLst>
        <pc:spChg chg="mod">
          <ac:chgData name="Bertus Boer" userId="dd0b548e-2051-480b-b45a-733b835a31bc" providerId="ADAL" clId="{7C13FC6C-1AD9-4627-A118-1C0CE48F3CE4}" dt="2020-11-11T08:40:57.917" v="83" actId="255"/>
          <ac:spMkLst>
            <pc:docMk/>
            <pc:sldMk cId="2782100088" sldId="323"/>
            <ac:spMk id="2" creationId="{ED9CD6E9-F407-47D3-881B-99ABED036750}"/>
          </ac:spMkLst>
        </pc:spChg>
        <pc:spChg chg="del">
          <ac:chgData name="Bertus Boer" userId="dd0b548e-2051-480b-b45a-733b835a31bc" providerId="ADAL" clId="{7C13FC6C-1AD9-4627-A118-1C0CE48F3CE4}" dt="2020-11-11T08:41:57.205" v="84"/>
          <ac:spMkLst>
            <pc:docMk/>
            <pc:sldMk cId="2782100088" sldId="323"/>
            <ac:spMk id="3" creationId="{D52D0061-B1F3-4022-B73E-62A577ACA885}"/>
          </ac:spMkLst>
        </pc:spChg>
        <pc:picChg chg="add mod">
          <ac:chgData name="Bertus Boer" userId="dd0b548e-2051-480b-b45a-733b835a31bc" providerId="ADAL" clId="{7C13FC6C-1AD9-4627-A118-1C0CE48F3CE4}" dt="2020-11-11T08:42:04.174" v="88" actId="1076"/>
          <ac:picMkLst>
            <pc:docMk/>
            <pc:sldMk cId="2782100088" sldId="323"/>
            <ac:picMk id="4" creationId="{AB586D69-0F8E-4BFC-83AB-9E95D915ABA9}"/>
          </ac:picMkLst>
        </pc:picChg>
      </pc:sldChg>
      <pc:sldChg chg="addSp delSp modSp add">
        <pc:chgData name="Bertus Boer" userId="dd0b548e-2051-480b-b45a-733b835a31bc" providerId="ADAL" clId="{7C13FC6C-1AD9-4627-A118-1C0CE48F3CE4}" dt="2020-11-11T08:42:25.118" v="93" actId="1076"/>
        <pc:sldMkLst>
          <pc:docMk/>
          <pc:sldMk cId="2742903939" sldId="324"/>
        </pc:sldMkLst>
        <pc:spChg chg="add del mod">
          <ac:chgData name="Bertus Boer" userId="dd0b548e-2051-480b-b45a-733b835a31bc" providerId="ADAL" clId="{7C13FC6C-1AD9-4627-A118-1C0CE48F3CE4}" dt="2020-11-11T08:42:20.863" v="91"/>
          <ac:spMkLst>
            <pc:docMk/>
            <pc:sldMk cId="2742903939" sldId="324"/>
            <ac:spMk id="5" creationId="{816545A8-47F3-4F71-80E1-773C7B495898}"/>
          </ac:spMkLst>
        </pc:spChg>
        <pc:picChg chg="del">
          <ac:chgData name="Bertus Boer" userId="dd0b548e-2051-480b-b45a-733b835a31bc" providerId="ADAL" clId="{7C13FC6C-1AD9-4627-A118-1C0CE48F3CE4}" dt="2020-11-11T08:42:09.480" v="90" actId="478"/>
          <ac:picMkLst>
            <pc:docMk/>
            <pc:sldMk cId="2742903939" sldId="324"/>
            <ac:picMk id="4" creationId="{AB586D69-0F8E-4BFC-83AB-9E95D915ABA9}"/>
          </ac:picMkLst>
        </pc:picChg>
        <pc:picChg chg="add mod">
          <ac:chgData name="Bertus Boer" userId="dd0b548e-2051-480b-b45a-733b835a31bc" providerId="ADAL" clId="{7C13FC6C-1AD9-4627-A118-1C0CE48F3CE4}" dt="2020-11-11T08:42:25.118" v="93" actId="1076"/>
          <ac:picMkLst>
            <pc:docMk/>
            <pc:sldMk cId="2742903939" sldId="324"/>
            <ac:picMk id="6" creationId="{87917B9A-87E9-4FD3-BC53-57DCF5BCED7E}"/>
          </ac:picMkLst>
        </pc:picChg>
      </pc:sldChg>
      <pc:sldChg chg="addSp delSp modSp add">
        <pc:chgData name="Bertus Boer" userId="dd0b548e-2051-480b-b45a-733b835a31bc" providerId="ADAL" clId="{7C13FC6C-1AD9-4627-A118-1C0CE48F3CE4}" dt="2020-11-11T08:44:48.217" v="105" actId="1076"/>
        <pc:sldMkLst>
          <pc:docMk/>
          <pc:sldMk cId="2671575792" sldId="325"/>
        </pc:sldMkLst>
        <pc:spChg chg="mod">
          <ac:chgData name="Bertus Boer" userId="dd0b548e-2051-480b-b45a-733b835a31bc" providerId="ADAL" clId="{7C13FC6C-1AD9-4627-A118-1C0CE48F3CE4}" dt="2020-11-11T08:43:47.754" v="103" actId="20577"/>
          <ac:spMkLst>
            <pc:docMk/>
            <pc:sldMk cId="2671575792" sldId="325"/>
            <ac:spMk id="2" creationId="{64DEB6D8-BE44-428A-9591-2C2CA0F0A9C8}"/>
          </ac:spMkLst>
        </pc:spChg>
        <pc:spChg chg="del">
          <ac:chgData name="Bertus Boer" userId="dd0b548e-2051-480b-b45a-733b835a31bc" providerId="ADAL" clId="{7C13FC6C-1AD9-4627-A118-1C0CE48F3CE4}" dt="2020-11-11T08:44:46.512" v="104"/>
          <ac:spMkLst>
            <pc:docMk/>
            <pc:sldMk cId="2671575792" sldId="325"/>
            <ac:spMk id="3" creationId="{E67DE77D-A02E-4E9A-A565-6F1F6301075E}"/>
          </ac:spMkLst>
        </pc:spChg>
        <pc:picChg chg="add mod">
          <ac:chgData name="Bertus Boer" userId="dd0b548e-2051-480b-b45a-733b835a31bc" providerId="ADAL" clId="{7C13FC6C-1AD9-4627-A118-1C0CE48F3CE4}" dt="2020-11-11T08:44:48.217" v="105" actId="1076"/>
          <ac:picMkLst>
            <pc:docMk/>
            <pc:sldMk cId="2671575792" sldId="325"/>
            <ac:picMk id="1026" creationId="{CE810DCF-DFAA-425B-99E6-4EEEB3DA4A04}"/>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7-05-26T10:58:52.064" idx="1">
    <p:pos x="10" y="1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46E57-24D0-40FC-BBA5-C7CAAB5B9D7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BB9A173-6781-4DE6-A86B-D52010A32C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2E10B26-3B91-4541-B5C6-15AAD8EEB2C1}"/>
              </a:ext>
            </a:extLst>
          </p:cNvPr>
          <p:cNvSpPr>
            <a:spLocks noGrp="1"/>
          </p:cNvSpPr>
          <p:nvPr>
            <p:ph type="dt" sz="half" idx="10"/>
          </p:nvPr>
        </p:nvSpPr>
        <p:spPr/>
        <p:txBody>
          <a:bodyPr/>
          <a:lstStyle/>
          <a:p>
            <a:fld id="{D66963E1-EDBF-434F-BA2A-CCFC00AF8430}" type="datetimeFigureOut">
              <a:rPr lang="nl-NL" smtClean="0"/>
              <a:t>25-2-2021</a:t>
            </a:fld>
            <a:endParaRPr lang="nl-NL"/>
          </a:p>
        </p:txBody>
      </p:sp>
      <p:sp>
        <p:nvSpPr>
          <p:cNvPr id="5" name="Tijdelijke aanduiding voor voettekst 4">
            <a:extLst>
              <a:ext uri="{FF2B5EF4-FFF2-40B4-BE49-F238E27FC236}">
                <a16:creationId xmlns:a16="http://schemas.microsoft.com/office/drawing/2014/main" id="{E6964DE8-EAE7-40D3-AB5C-9BB29D3B49D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E0C2F51-6C44-40D8-A149-48C39B63D8F9}"/>
              </a:ext>
            </a:extLst>
          </p:cNvPr>
          <p:cNvSpPr>
            <a:spLocks noGrp="1"/>
          </p:cNvSpPr>
          <p:nvPr>
            <p:ph type="sldNum" sz="quarter" idx="12"/>
          </p:nvPr>
        </p:nvSpPr>
        <p:spPr/>
        <p:txBody>
          <a:bodyPr/>
          <a:lstStyle/>
          <a:p>
            <a:fld id="{B4056A19-F730-435B-99A6-34FD9CDB751D}" type="slidenum">
              <a:rPr lang="nl-NL" smtClean="0"/>
              <a:t>‹nr.›</a:t>
            </a:fld>
            <a:endParaRPr lang="nl-NL"/>
          </a:p>
        </p:txBody>
      </p:sp>
      <p:sp>
        <p:nvSpPr>
          <p:cNvPr id="7" name="Rechthoek 6">
            <a:extLst>
              <a:ext uri="{FF2B5EF4-FFF2-40B4-BE49-F238E27FC236}">
                <a16:creationId xmlns:a16="http://schemas.microsoft.com/office/drawing/2014/main" id="{104AA4BC-A22C-44CB-AF44-E8435218856D}"/>
              </a:ext>
            </a:extLst>
          </p:cNvPr>
          <p:cNvSpPr/>
          <p:nvPr userDrawn="1"/>
        </p:nvSpPr>
        <p:spPr>
          <a:xfrm>
            <a:off x="0" y="1752600"/>
            <a:ext cx="12192000" cy="510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D474B8A3-5AAE-4719-9E53-9ED514F3CB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470" y="368515"/>
            <a:ext cx="2101430" cy="1076536"/>
          </a:xfrm>
          <a:prstGeom prst="rect">
            <a:avLst/>
          </a:prstGeom>
        </p:spPr>
      </p:pic>
    </p:spTree>
    <p:extLst>
      <p:ext uri="{BB962C8B-B14F-4D97-AF65-F5344CB8AC3E}">
        <p14:creationId xmlns:p14="http://schemas.microsoft.com/office/powerpoint/2010/main" val="95430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0A2A59-EF5E-4202-A898-3D6767A0F73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D06B01E-B849-45FF-AFA4-F6C8DDBA7E80}"/>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BA950D6-8889-481B-94DD-8897830D776E}"/>
              </a:ext>
            </a:extLst>
          </p:cNvPr>
          <p:cNvSpPr>
            <a:spLocks noGrp="1"/>
          </p:cNvSpPr>
          <p:nvPr>
            <p:ph type="dt" sz="half" idx="10"/>
          </p:nvPr>
        </p:nvSpPr>
        <p:spPr/>
        <p:txBody>
          <a:bodyPr/>
          <a:lstStyle/>
          <a:p>
            <a:fld id="{D66963E1-EDBF-434F-BA2A-CCFC00AF8430}" type="datetimeFigureOut">
              <a:rPr lang="nl-NL" smtClean="0"/>
              <a:t>25-2-2021</a:t>
            </a:fld>
            <a:endParaRPr lang="nl-NL"/>
          </a:p>
        </p:txBody>
      </p:sp>
      <p:sp>
        <p:nvSpPr>
          <p:cNvPr id="5" name="Tijdelijke aanduiding voor voettekst 4">
            <a:extLst>
              <a:ext uri="{FF2B5EF4-FFF2-40B4-BE49-F238E27FC236}">
                <a16:creationId xmlns:a16="http://schemas.microsoft.com/office/drawing/2014/main" id="{AAE8F903-974C-4E9C-AA62-4085CBF924F0}"/>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9F18B4A-4B42-4D9D-BBFB-77113D57C887}"/>
              </a:ext>
            </a:extLst>
          </p:cNvPr>
          <p:cNvSpPr>
            <a:spLocks noGrp="1"/>
          </p:cNvSpPr>
          <p:nvPr>
            <p:ph type="sldNum" sz="quarter" idx="12"/>
          </p:nvPr>
        </p:nvSpPr>
        <p:spPr/>
        <p:txBody>
          <a:bodyPr/>
          <a:lstStyle/>
          <a:p>
            <a:fld id="{7F967CD7-E635-4188-A2E7-278E8CFDF299}" type="slidenum">
              <a:rPr lang="nl-NL" smtClean="0"/>
              <a:pPr/>
              <a:t>‹nr.›</a:t>
            </a:fld>
            <a:endParaRPr lang="nl-NL" dirty="0"/>
          </a:p>
        </p:txBody>
      </p:sp>
    </p:spTree>
    <p:extLst>
      <p:ext uri="{BB962C8B-B14F-4D97-AF65-F5344CB8AC3E}">
        <p14:creationId xmlns:p14="http://schemas.microsoft.com/office/powerpoint/2010/main" val="3204432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4006760-C03E-4383-BC6F-F7D1155754B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0091327-E46C-43D9-AF7D-DDF62211D570}"/>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53E3F47-957F-4B08-910B-E914BB9B1E1D}"/>
              </a:ext>
            </a:extLst>
          </p:cNvPr>
          <p:cNvSpPr>
            <a:spLocks noGrp="1"/>
          </p:cNvSpPr>
          <p:nvPr>
            <p:ph type="dt" sz="half" idx="10"/>
          </p:nvPr>
        </p:nvSpPr>
        <p:spPr/>
        <p:txBody>
          <a:bodyPr/>
          <a:lstStyle/>
          <a:p>
            <a:fld id="{D66963E1-EDBF-434F-BA2A-CCFC00AF8430}" type="datetimeFigureOut">
              <a:rPr lang="nl-NL" smtClean="0"/>
              <a:t>25-2-2021</a:t>
            </a:fld>
            <a:endParaRPr lang="nl-NL"/>
          </a:p>
        </p:txBody>
      </p:sp>
      <p:sp>
        <p:nvSpPr>
          <p:cNvPr id="5" name="Tijdelijke aanduiding voor voettekst 4">
            <a:extLst>
              <a:ext uri="{FF2B5EF4-FFF2-40B4-BE49-F238E27FC236}">
                <a16:creationId xmlns:a16="http://schemas.microsoft.com/office/drawing/2014/main" id="{7D8D9E1A-7349-4BBF-94D6-391B655DC4AE}"/>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2FAD7C3D-3DB4-4068-BD78-FAF7A78E55DA}"/>
              </a:ext>
            </a:extLst>
          </p:cNvPr>
          <p:cNvSpPr>
            <a:spLocks noGrp="1"/>
          </p:cNvSpPr>
          <p:nvPr>
            <p:ph type="sldNum" sz="quarter" idx="12"/>
          </p:nvPr>
        </p:nvSpPr>
        <p:spPr/>
        <p:txBody>
          <a:bodyPr/>
          <a:lstStyle/>
          <a:p>
            <a:fld id="{7F967CD7-E635-4188-A2E7-278E8CFDF299}" type="slidenum">
              <a:rPr lang="nl-NL" smtClean="0"/>
              <a:pPr/>
              <a:t>‹nr.›</a:t>
            </a:fld>
            <a:endParaRPr lang="nl-NL" dirty="0"/>
          </a:p>
        </p:txBody>
      </p:sp>
    </p:spTree>
    <p:extLst>
      <p:ext uri="{BB962C8B-B14F-4D97-AF65-F5344CB8AC3E}">
        <p14:creationId xmlns:p14="http://schemas.microsoft.com/office/powerpoint/2010/main" val="3273372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ekop">
    <p:spTree>
      <p:nvGrpSpPr>
        <p:cNvPr id="1" name=""/>
        <p:cNvGrpSpPr/>
        <p:nvPr/>
      </p:nvGrpSpPr>
      <p:grpSpPr>
        <a:xfrm>
          <a:off x="0" y="0"/>
          <a:ext cx="0" cy="0"/>
          <a:chOff x="0" y="0"/>
          <a:chExt cx="0" cy="0"/>
        </a:xfrm>
      </p:grpSpPr>
      <p:sp>
        <p:nvSpPr>
          <p:cNvPr id="2" name="Titel 1"/>
          <p:cNvSpPr>
            <a:spLocks noGrp="1"/>
          </p:cNvSpPr>
          <p:nvPr>
            <p:ph type="title"/>
          </p:nvPr>
        </p:nvSpPr>
        <p:spPr>
          <a:xfrm>
            <a:off x="381000" y="3213101"/>
            <a:ext cx="11404600" cy="1349374"/>
          </a:xfrm>
        </p:spPr>
        <p:txBody>
          <a:bodyPr anchor="b"/>
          <a:lstStyle>
            <a:lvl1pPr>
              <a:defRPr sz="6000"/>
            </a:lvl1pPr>
          </a:lstStyle>
          <a:p>
            <a:r>
              <a:rPr lang="nl-NL"/>
              <a:t>Klik om stijl te bewerken</a:t>
            </a:r>
            <a:endParaRPr lang="nl-NL" dirty="0"/>
          </a:p>
        </p:txBody>
      </p:sp>
      <p:sp>
        <p:nvSpPr>
          <p:cNvPr id="3" name="Tijdelijke aanduiding voor tekst 2"/>
          <p:cNvSpPr>
            <a:spLocks noGrp="1"/>
          </p:cNvSpPr>
          <p:nvPr>
            <p:ph type="body" idx="1"/>
          </p:nvPr>
        </p:nvSpPr>
        <p:spPr>
          <a:xfrm>
            <a:off x="381000" y="4589463"/>
            <a:ext cx="11404600" cy="1500187"/>
          </a:xfrm>
        </p:spPr>
        <p:txBody>
          <a:bodyPr/>
          <a:lstStyle>
            <a:lvl1pPr marL="0" indent="0">
              <a:buNone/>
              <a:defRPr sz="2400">
                <a:solidFill>
                  <a:schemeClr val="accent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967CD7-E635-4188-A2E7-278E8CFDF299}" type="slidenum">
              <a:rPr lang="nl-NL" smtClean="0"/>
              <a:t>‹nr.›</a:t>
            </a:fld>
            <a:endParaRPr lang="nl-NL"/>
          </a:p>
        </p:txBody>
      </p:sp>
      <p:sp>
        <p:nvSpPr>
          <p:cNvPr id="7" name="Tijdelijke aanduiding voor afbeelding 2"/>
          <p:cNvSpPr>
            <a:spLocks noGrp="1"/>
          </p:cNvSpPr>
          <p:nvPr>
            <p:ph type="pic" idx="13"/>
          </p:nvPr>
        </p:nvSpPr>
        <p:spPr>
          <a:xfrm>
            <a:off x="0" y="1"/>
            <a:ext cx="12192000" cy="3213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4258492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houd van drie + icon/im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406400" y="1825625"/>
            <a:ext cx="35687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sp>
        <p:nvSpPr>
          <p:cNvPr id="8" name="Tijdelijke aanduiding voor tekst 3"/>
          <p:cNvSpPr>
            <a:spLocks noGrp="1"/>
          </p:cNvSpPr>
          <p:nvPr>
            <p:ph type="body" sz="half" idx="13"/>
          </p:nvPr>
        </p:nvSpPr>
        <p:spPr>
          <a:xfrm>
            <a:off x="406400" y="4419600"/>
            <a:ext cx="35687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jdelijke aanduiding voor tekst 3"/>
          <p:cNvSpPr>
            <a:spLocks noGrp="1"/>
          </p:cNvSpPr>
          <p:nvPr>
            <p:ph type="body" sz="half" idx="14"/>
          </p:nvPr>
        </p:nvSpPr>
        <p:spPr>
          <a:xfrm>
            <a:off x="406400" y="3898900"/>
            <a:ext cx="35687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8" name="Tijdelijke aanduiding voor inhoud 2"/>
          <p:cNvSpPr>
            <a:spLocks noGrp="1"/>
          </p:cNvSpPr>
          <p:nvPr>
            <p:ph sz="half" idx="15"/>
          </p:nvPr>
        </p:nvSpPr>
        <p:spPr>
          <a:xfrm>
            <a:off x="8267700" y="1825625"/>
            <a:ext cx="35687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19" name="Tijdelijke aanduiding voor tekst 3"/>
          <p:cNvSpPr>
            <a:spLocks noGrp="1"/>
          </p:cNvSpPr>
          <p:nvPr>
            <p:ph type="body" sz="half" idx="16"/>
          </p:nvPr>
        </p:nvSpPr>
        <p:spPr>
          <a:xfrm>
            <a:off x="8267700" y="4419600"/>
            <a:ext cx="35687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0" name="Tijdelijke aanduiding voor tekst 3"/>
          <p:cNvSpPr>
            <a:spLocks noGrp="1"/>
          </p:cNvSpPr>
          <p:nvPr>
            <p:ph type="body" sz="half" idx="17"/>
          </p:nvPr>
        </p:nvSpPr>
        <p:spPr>
          <a:xfrm>
            <a:off x="8267700" y="3898900"/>
            <a:ext cx="35687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1" name="Tijdelijke aanduiding voor inhoud 2"/>
          <p:cNvSpPr>
            <a:spLocks noGrp="1"/>
          </p:cNvSpPr>
          <p:nvPr>
            <p:ph sz="half" idx="18"/>
          </p:nvPr>
        </p:nvSpPr>
        <p:spPr>
          <a:xfrm>
            <a:off x="4368800" y="1825625"/>
            <a:ext cx="35687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22" name="Tijdelijke aanduiding voor tekst 3"/>
          <p:cNvSpPr>
            <a:spLocks noGrp="1"/>
          </p:cNvSpPr>
          <p:nvPr>
            <p:ph type="body" sz="half" idx="19"/>
          </p:nvPr>
        </p:nvSpPr>
        <p:spPr>
          <a:xfrm>
            <a:off x="4368800" y="4419600"/>
            <a:ext cx="35687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3" name="Tijdelijke aanduiding voor tekst 3"/>
          <p:cNvSpPr>
            <a:spLocks noGrp="1"/>
          </p:cNvSpPr>
          <p:nvPr>
            <p:ph type="body" sz="half" idx="20"/>
          </p:nvPr>
        </p:nvSpPr>
        <p:spPr>
          <a:xfrm>
            <a:off x="4368800" y="3898900"/>
            <a:ext cx="35687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cxnSp>
        <p:nvCxnSpPr>
          <p:cNvPr id="24" name="Rechte verbindingslijn 23"/>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21443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houd van twee + icon/im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381000" y="1825625"/>
            <a:ext cx="56388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4" name="Tijdelijke aanduiding voor inhoud 3"/>
          <p:cNvSpPr>
            <a:spLocks noGrp="1"/>
          </p:cNvSpPr>
          <p:nvPr>
            <p:ph sz="half" idx="2"/>
          </p:nvPr>
        </p:nvSpPr>
        <p:spPr>
          <a:xfrm>
            <a:off x="6172200" y="1825625"/>
            <a:ext cx="56515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sp>
        <p:nvSpPr>
          <p:cNvPr id="8" name="Tijdelijke aanduiding voor tekst 3"/>
          <p:cNvSpPr>
            <a:spLocks noGrp="1"/>
          </p:cNvSpPr>
          <p:nvPr>
            <p:ph type="body" sz="half" idx="13"/>
          </p:nvPr>
        </p:nvSpPr>
        <p:spPr>
          <a:xfrm>
            <a:off x="381000" y="4419600"/>
            <a:ext cx="56388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jdelijke aanduiding voor tekst 3"/>
          <p:cNvSpPr>
            <a:spLocks noGrp="1"/>
          </p:cNvSpPr>
          <p:nvPr>
            <p:ph type="body" sz="half" idx="14"/>
          </p:nvPr>
        </p:nvSpPr>
        <p:spPr>
          <a:xfrm>
            <a:off x="381000" y="3898900"/>
            <a:ext cx="56388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tekst 3"/>
          <p:cNvSpPr>
            <a:spLocks noGrp="1"/>
          </p:cNvSpPr>
          <p:nvPr>
            <p:ph type="body" sz="half" idx="15"/>
          </p:nvPr>
        </p:nvSpPr>
        <p:spPr>
          <a:xfrm>
            <a:off x="6173788" y="4419600"/>
            <a:ext cx="5649912"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1" name="Tijdelijke aanduiding voor tekst 3"/>
          <p:cNvSpPr>
            <a:spLocks noGrp="1"/>
          </p:cNvSpPr>
          <p:nvPr>
            <p:ph type="body" sz="half" idx="16"/>
          </p:nvPr>
        </p:nvSpPr>
        <p:spPr>
          <a:xfrm>
            <a:off x="6173788" y="3898900"/>
            <a:ext cx="5649912"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cxnSp>
        <p:nvCxnSpPr>
          <p:cNvPr id="12" name="Rechte verbindingslijn 11"/>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99009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7" name="Rechthoek 6"/>
          <p:cNvSpPr/>
          <p:nvPr userDrawn="1"/>
        </p:nvSpPr>
        <p:spPr>
          <a:xfrm>
            <a:off x="0" y="1752600"/>
            <a:ext cx="12192000" cy="510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3708400" y="2247901"/>
            <a:ext cx="8483600" cy="2074862"/>
          </a:xfrm>
        </p:spPr>
        <p:txBody>
          <a:bodyPr anchor="b"/>
          <a:lstStyle>
            <a:lvl1pPr algn="ctr">
              <a:defRPr sz="600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3708400" y="4414838"/>
            <a:ext cx="8483600" cy="20875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470" y="368515"/>
            <a:ext cx="2101430" cy="1076536"/>
          </a:xfrm>
          <a:prstGeom prst="rect">
            <a:avLst/>
          </a:prstGeom>
        </p:spPr>
      </p:pic>
      <p:sp>
        <p:nvSpPr>
          <p:cNvPr id="8" name="Tijdelijke aanduiding voor afbeelding 2"/>
          <p:cNvSpPr>
            <a:spLocks noGrp="1"/>
          </p:cNvSpPr>
          <p:nvPr>
            <p:ph type="pic" idx="13"/>
          </p:nvPr>
        </p:nvSpPr>
        <p:spPr>
          <a:xfrm>
            <a:off x="0" y="1741486"/>
            <a:ext cx="3708400" cy="5116513"/>
          </a:xfrm>
        </p:spPr>
        <p:txBody>
          <a:bodyPr anchor="ctr">
            <a:normAutofit/>
          </a:bodyPr>
          <a:lstStyle>
            <a:lvl1pPr marL="0" indent="0" algn="ctr">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68246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92797-C775-462F-AFEC-BB9584E178A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516B947-A92B-4AD5-A483-63358C2F71CB}"/>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3208A84-B610-4D70-A3FA-9ED045F77599}"/>
              </a:ext>
            </a:extLst>
          </p:cNvPr>
          <p:cNvSpPr>
            <a:spLocks noGrp="1"/>
          </p:cNvSpPr>
          <p:nvPr>
            <p:ph type="dt" sz="half" idx="10"/>
          </p:nvPr>
        </p:nvSpPr>
        <p:spPr/>
        <p:txBody>
          <a:bodyPr/>
          <a:lstStyle/>
          <a:p>
            <a:fld id="{D66963E1-EDBF-434F-BA2A-CCFC00AF8430}" type="datetimeFigureOut">
              <a:rPr lang="nl-NL" smtClean="0"/>
              <a:t>25-2-2021</a:t>
            </a:fld>
            <a:endParaRPr lang="nl-NL"/>
          </a:p>
        </p:txBody>
      </p:sp>
      <p:sp>
        <p:nvSpPr>
          <p:cNvPr id="5" name="Tijdelijke aanduiding voor voettekst 4">
            <a:extLst>
              <a:ext uri="{FF2B5EF4-FFF2-40B4-BE49-F238E27FC236}">
                <a16:creationId xmlns:a16="http://schemas.microsoft.com/office/drawing/2014/main" id="{BF2F1E8D-5213-4D2A-AE83-31289703B21B}"/>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289288F-D4FF-4FBE-AA15-F46702940CAB}"/>
              </a:ext>
            </a:extLst>
          </p:cNvPr>
          <p:cNvSpPr>
            <a:spLocks noGrp="1"/>
          </p:cNvSpPr>
          <p:nvPr>
            <p:ph type="sldNum" sz="quarter" idx="12"/>
          </p:nvPr>
        </p:nvSpPr>
        <p:spPr/>
        <p:txBody>
          <a:bodyPr/>
          <a:lstStyle/>
          <a:p>
            <a:fld id="{7F967CD7-E635-4188-A2E7-278E8CFDF299}" type="slidenum">
              <a:rPr lang="nl-NL" smtClean="0"/>
              <a:t>‹nr.›</a:t>
            </a:fld>
            <a:endParaRPr lang="nl-NL"/>
          </a:p>
        </p:txBody>
      </p:sp>
      <p:cxnSp>
        <p:nvCxnSpPr>
          <p:cNvPr id="7" name="Rechte verbindingslijn 6">
            <a:extLst>
              <a:ext uri="{FF2B5EF4-FFF2-40B4-BE49-F238E27FC236}">
                <a16:creationId xmlns:a16="http://schemas.microsoft.com/office/drawing/2014/main" id="{54663639-AB4E-4631-AFF0-F108C5D9F3AB}"/>
              </a:ext>
            </a:extLst>
          </p:cNvPr>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117214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D0D2C-541A-45C9-83D0-5753D4B4D8F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8BD643B-649B-4F1C-9553-1EB2604F24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D77A445A-C48A-4710-9DB6-A98B8D9661A0}"/>
              </a:ext>
            </a:extLst>
          </p:cNvPr>
          <p:cNvSpPr>
            <a:spLocks noGrp="1"/>
          </p:cNvSpPr>
          <p:nvPr>
            <p:ph type="dt" sz="half" idx="10"/>
          </p:nvPr>
        </p:nvSpPr>
        <p:spPr/>
        <p:txBody>
          <a:bodyPr/>
          <a:lstStyle/>
          <a:p>
            <a:fld id="{D66963E1-EDBF-434F-BA2A-CCFC00AF8430}" type="datetimeFigureOut">
              <a:rPr lang="nl-NL" smtClean="0"/>
              <a:t>25-2-2021</a:t>
            </a:fld>
            <a:endParaRPr lang="nl-NL"/>
          </a:p>
        </p:txBody>
      </p:sp>
      <p:sp>
        <p:nvSpPr>
          <p:cNvPr id="5" name="Tijdelijke aanduiding voor voettekst 4">
            <a:extLst>
              <a:ext uri="{FF2B5EF4-FFF2-40B4-BE49-F238E27FC236}">
                <a16:creationId xmlns:a16="http://schemas.microsoft.com/office/drawing/2014/main" id="{9E24DD32-0AAA-43C6-822B-281C665AE1FF}"/>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D78B057D-2587-4C4D-8ABA-F5E4EC74D188}"/>
              </a:ext>
            </a:extLst>
          </p:cNvPr>
          <p:cNvSpPr>
            <a:spLocks noGrp="1"/>
          </p:cNvSpPr>
          <p:nvPr>
            <p:ph type="sldNum" sz="quarter" idx="12"/>
          </p:nvPr>
        </p:nvSpPr>
        <p:spPr/>
        <p:txBody>
          <a:bodyPr/>
          <a:lstStyle/>
          <a:p>
            <a:fld id="{7F967CD7-E635-4188-A2E7-278E8CFDF299}" type="slidenum">
              <a:rPr lang="nl-NL" smtClean="0"/>
              <a:pPr/>
              <a:t>‹nr.›</a:t>
            </a:fld>
            <a:endParaRPr lang="nl-NL" dirty="0"/>
          </a:p>
        </p:txBody>
      </p:sp>
    </p:spTree>
    <p:extLst>
      <p:ext uri="{BB962C8B-B14F-4D97-AF65-F5344CB8AC3E}">
        <p14:creationId xmlns:p14="http://schemas.microsoft.com/office/powerpoint/2010/main" val="427536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2542B7-E8BF-4FE4-939F-7994E472B1C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4BF6B7A-2940-4140-B29D-06DB49D2437D}"/>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A82EE8A-2F05-4D9A-9A84-F71E0F4D2284}"/>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A24B439-ACB7-4476-842F-402A9594CB8B}"/>
              </a:ext>
            </a:extLst>
          </p:cNvPr>
          <p:cNvSpPr>
            <a:spLocks noGrp="1"/>
          </p:cNvSpPr>
          <p:nvPr>
            <p:ph type="dt" sz="half" idx="10"/>
          </p:nvPr>
        </p:nvSpPr>
        <p:spPr/>
        <p:txBody>
          <a:bodyPr/>
          <a:lstStyle/>
          <a:p>
            <a:fld id="{D66963E1-EDBF-434F-BA2A-CCFC00AF8430}" type="datetimeFigureOut">
              <a:rPr lang="nl-NL" smtClean="0"/>
              <a:t>25-2-2021</a:t>
            </a:fld>
            <a:endParaRPr lang="nl-NL"/>
          </a:p>
        </p:txBody>
      </p:sp>
      <p:sp>
        <p:nvSpPr>
          <p:cNvPr id="6" name="Tijdelijke aanduiding voor voettekst 5">
            <a:extLst>
              <a:ext uri="{FF2B5EF4-FFF2-40B4-BE49-F238E27FC236}">
                <a16:creationId xmlns:a16="http://schemas.microsoft.com/office/drawing/2014/main" id="{9643C775-FB6D-437F-8A9F-D5A86F5419F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A16B7C7-A564-40A8-86AD-AE334200D008}"/>
              </a:ext>
            </a:extLst>
          </p:cNvPr>
          <p:cNvSpPr>
            <a:spLocks noGrp="1"/>
          </p:cNvSpPr>
          <p:nvPr>
            <p:ph type="sldNum" sz="quarter" idx="12"/>
          </p:nvPr>
        </p:nvSpPr>
        <p:spPr/>
        <p:txBody>
          <a:bodyPr/>
          <a:lstStyle/>
          <a:p>
            <a:fld id="{7F967CD7-E635-4188-A2E7-278E8CFDF299}" type="slidenum">
              <a:rPr lang="nl-NL" smtClean="0"/>
              <a:t>‹nr.›</a:t>
            </a:fld>
            <a:endParaRPr lang="nl-NL"/>
          </a:p>
        </p:txBody>
      </p:sp>
      <p:cxnSp>
        <p:nvCxnSpPr>
          <p:cNvPr id="8" name="Rechte verbindingslijn 7">
            <a:extLst>
              <a:ext uri="{FF2B5EF4-FFF2-40B4-BE49-F238E27FC236}">
                <a16:creationId xmlns:a16="http://schemas.microsoft.com/office/drawing/2014/main" id="{1102DCE9-08A7-4AE6-B952-04CD9E544313}"/>
              </a:ext>
            </a:extLst>
          </p:cNvPr>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22417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3B298-DDA0-47EA-82E9-ACD2CB33AC2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889A811-B793-4F66-9652-6FCC7CA45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736E3117-28D1-4A98-81DD-660809B816AD}"/>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13A8595-2162-4165-8F59-A479C7B6D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600EE9AA-6A9C-4409-A15D-D38E5F5BB616}"/>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DAC0244-F802-4B56-9D95-4A92BDF6030F}"/>
              </a:ext>
            </a:extLst>
          </p:cNvPr>
          <p:cNvSpPr>
            <a:spLocks noGrp="1"/>
          </p:cNvSpPr>
          <p:nvPr>
            <p:ph type="dt" sz="half" idx="10"/>
          </p:nvPr>
        </p:nvSpPr>
        <p:spPr/>
        <p:txBody>
          <a:bodyPr/>
          <a:lstStyle/>
          <a:p>
            <a:fld id="{D66963E1-EDBF-434F-BA2A-CCFC00AF8430}" type="datetimeFigureOut">
              <a:rPr lang="nl-NL" smtClean="0"/>
              <a:t>25-2-2021</a:t>
            </a:fld>
            <a:endParaRPr lang="nl-NL"/>
          </a:p>
        </p:txBody>
      </p:sp>
      <p:sp>
        <p:nvSpPr>
          <p:cNvPr id="8" name="Tijdelijke aanduiding voor voettekst 7">
            <a:extLst>
              <a:ext uri="{FF2B5EF4-FFF2-40B4-BE49-F238E27FC236}">
                <a16:creationId xmlns:a16="http://schemas.microsoft.com/office/drawing/2014/main" id="{042D36DA-B49E-46DD-BB6A-CC9A11563A8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6EA41A2-0542-456D-B137-E8432BC5084C}"/>
              </a:ext>
            </a:extLst>
          </p:cNvPr>
          <p:cNvSpPr>
            <a:spLocks noGrp="1"/>
          </p:cNvSpPr>
          <p:nvPr>
            <p:ph type="sldNum" sz="quarter" idx="12"/>
          </p:nvPr>
        </p:nvSpPr>
        <p:spPr/>
        <p:txBody>
          <a:bodyPr/>
          <a:lstStyle/>
          <a:p>
            <a:fld id="{7F967CD7-E635-4188-A2E7-278E8CFDF299}" type="slidenum">
              <a:rPr lang="nl-NL" smtClean="0"/>
              <a:t>‹nr.›</a:t>
            </a:fld>
            <a:endParaRPr lang="nl-NL"/>
          </a:p>
        </p:txBody>
      </p:sp>
      <p:cxnSp>
        <p:nvCxnSpPr>
          <p:cNvPr id="10" name="Rechte verbindingslijn 9">
            <a:extLst>
              <a:ext uri="{FF2B5EF4-FFF2-40B4-BE49-F238E27FC236}">
                <a16:creationId xmlns:a16="http://schemas.microsoft.com/office/drawing/2014/main" id="{2932F2FE-B38C-4EFF-9824-7C1D5E5D45FC}"/>
              </a:ext>
            </a:extLst>
          </p:cNvPr>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25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1048F-E186-4EFF-A0B7-03A6F1BDF87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637A4A4-1B91-4797-8372-E60BDA035B6C}"/>
              </a:ext>
            </a:extLst>
          </p:cNvPr>
          <p:cNvSpPr>
            <a:spLocks noGrp="1"/>
          </p:cNvSpPr>
          <p:nvPr>
            <p:ph type="dt" sz="half" idx="10"/>
          </p:nvPr>
        </p:nvSpPr>
        <p:spPr/>
        <p:txBody>
          <a:bodyPr/>
          <a:lstStyle/>
          <a:p>
            <a:fld id="{D66963E1-EDBF-434F-BA2A-CCFC00AF8430}" type="datetimeFigureOut">
              <a:rPr lang="nl-NL" smtClean="0"/>
              <a:t>25-2-2021</a:t>
            </a:fld>
            <a:endParaRPr lang="nl-NL"/>
          </a:p>
        </p:txBody>
      </p:sp>
      <p:sp>
        <p:nvSpPr>
          <p:cNvPr id="4" name="Tijdelijke aanduiding voor voettekst 3">
            <a:extLst>
              <a:ext uri="{FF2B5EF4-FFF2-40B4-BE49-F238E27FC236}">
                <a16:creationId xmlns:a16="http://schemas.microsoft.com/office/drawing/2014/main" id="{73FDC342-05F1-4A91-B220-9FA9F5972DE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57BC6E2-8C8F-4C08-A633-9B2284DAF95E}"/>
              </a:ext>
            </a:extLst>
          </p:cNvPr>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291776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D664896-3140-4EBB-82EB-744164992795}"/>
              </a:ext>
            </a:extLst>
          </p:cNvPr>
          <p:cNvSpPr>
            <a:spLocks noGrp="1"/>
          </p:cNvSpPr>
          <p:nvPr>
            <p:ph type="dt" sz="half" idx="10"/>
          </p:nvPr>
        </p:nvSpPr>
        <p:spPr/>
        <p:txBody>
          <a:bodyPr/>
          <a:lstStyle/>
          <a:p>
            <a:fld id="{D66963E1-EDBF-434F-BA2A-CCFC00AF8430}" type="datetimeFigureOut">
              <a:rPr lang="nl-NL" smtClean="0"/>
              <a:t>25-2-2021</a:t>
            </a:fld>
            <a:endParaRPr lang="nl-NL"/>
          </a:p>
        </p:txBody>
      </p:sp>
      <p:sp>
        <p:nvSpPr>
          <p:cNvPr id="3" name="Tijdelijke aanduiding voor voettekst 2">
            <a:extLst>
              <a:ext uri="{FF2B5EF4-FFF2-40B4-BE49-F238E27FC236}">
                <a16:creationId xmlns:a16="http://schemas.microsoft.com/office/drawing/2014/main" id="{78517FD4-4D6A-4395-B15E-3ECDAF37452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861C293-C64B-454C-9379-6CBE1BD107E1}"/>
              </a:ext>
            </a:extLst>
          </p:cNvPr>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3553007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9931A-7B2C-43CC-8B10-5A4F8DB5F74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3D1761A-9CAF-41E3-B284-F19E8D2D34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8E7BB7F-D42B-405B-B489-392AF1201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A51F05C0-66DD-4F2D-B3E6-505F67BAED0E}"/>
              </a:ext>
            </a:extLst>
          </p:cNvPr>
          <p:cNvSpPr>
            <a:spLocks noGrp="1"/>
          </p:cNvSpPr>
          <p:nvPr>
            <p:ph type="dt" sz="half" idx="10"/>
          </p:nvPr>
        </p:nvSpPr>
        <p:spPr/>
        <p:txBody>
          <a:bodyPr/>
          <a:lstStyle/>
          <a:p>
            <a:fld id="{D66963E1-EDBF-434F-BA2A-CCFC00AF8430}" type="datetimeFigureOut">
              <a:rPr lang="nl-NL" smtClean="0"/>
              <a:t>25-2-2021</a:t>
            </a:fld>
            <a:endParaRPr lang="nl-NL"/>
          </a:p>
        </p:txBody>
      </p:sp>
      <p:sp>
        <p:nvSpPr>
          <p:cNvPr id="6" name="Tijdelijke aanduiding voor voettekst 5">
            <a:extLst>
              <a:ext uri="{FF2B5EF4-FFF2-40B4-BE49-F238E27FC236}">
                <a16:creationId xmlns:a16="http://schemas.microsoft.com/office/drawing/2014/main" id="{63ADBB6A-65B4-4E49-AEEB-7F0A86C215E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F3249AD-963C-42A6-9832-B77A21D29363}"/>
              </a:ext>
            </a:extLst>
          </p:cNvPr>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376961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A46DD-19D3-465C-BC5D-B27A94A522E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CDB7F69-D0F1-4497-B3FE-12CB17DE92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AA46BF7-C2E3-4CBF-8FA8-8D991297A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0D9B139-F5BF-44E1-ABA1-4520362B2AC1}"/>
              </a:ext>
            </a:extLst>
          </p:cNvPr>
          <p:cNvSpPr>
            <a:spLocks noGrp="1"/>
          </p:cNvSpPr>
          <p:nvPr>
            <p:ph type="dt" sz="half" idx="10"/>
          </p:nvPr>
        </p:nvSpPr>
        <p:spPr/>
        <p:txBody>
          <a:bodyPr/>
          <a:lstStyle/>
          <a:p>
            <a:fld id="{6AAA7AF4-39F9-40E5-A76E-4D42D499E2A7}" type="datetimeFigureOut">
              <a:rPr lang="nl-NL" smtClean="0"/>
              <a:t>25-2-2021</a:t>
            </a:fld>
            <a:endParaRPr lang="nl-NL"/>
          </a:p>
        </p:txBody>
      </p:sp>
      <p:sp>
        <p:nvSpPr>
          <p:cNvPr id="6" name="Tijdelijke aanduiding voor voettekst 5">
            <a:extLst>
              <a:ext uri="{FF2B5EF4-FFF2-40B4-BE49-F238E27FC236}">
                <a16:creationId xmlns:a16="http://schemas.microsoft.com/office/drawing/2014/main" id="{48FB10A2-9806-4E1F-8B05-CB9166D3F8D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A8B410-A5BA-42DE-9BF0-9D53D78A1C82}"/>
              </a:ext>
            </a:extLst>
          </p:cNvPr>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4197495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40746CC-2DA0-4714-9106-002C036485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960C7DA-A147-4D8F-89B0-17696D8530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030548E-E51E-46F7-82F7-A4580D663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963E1-EDBF-434F-BA2A-CCFC00AF8430}" type="datetimeFigureOut">
              <a:rPr lang="nl-NL" smtClean="0"/>
              <a:t>25-2-2021</a:t>
            </a:fld>
            <a:endParaRPr lang="nl-NL"/>
          </a:p>
        </p:txBody>
      </p:sp>
      <p:sp>
        <p:nvSpPr>
          <p:cNvPr id="5" name="Tijdelijke aanduiding voor voettekst 4">
            <a:extLst>
              <a:ext uri="{FF2B5EF4-FFF2-40B4-BE49-F238E27FC236}">
                <a16:creationId xmlns:a16="http://schemas.microsoft.com/office/drawing/2014/main" id="{A5EC64CF-BBD8-48EB-96FA-D99D35265C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17DB1E3B-FDB4-4C9C-AB4E-789CE2C920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67CD7-E635-4188-A2E7-278E8CFDF299}" type="slidenum">
              <a:rPr lang="nl-NL" smtClean="0"/>
              <a:pPr/>
              <a:t>‹nr.›</a:t>
            </a:fld>
            <a:endParaRPr lang="nl-NL" dirty="0"/>
          </a:p>
        </p:txBody>
      </p:sp>
    </p:spTree>
    <p:extLst>
      <p:ext uri="{BB962C8B-B14F-4D97-AF65-F5344CB8AC3E}">
        <p14:creationId xmlns:p14="http://schemas.microsoft.com/office/powerpoint/2010/main" val="9863379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6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EKuKKCvykBU" TargetMode="External"/><Relationship Id="rId2" Type="http://schemas.openxmlformats.org/officeDocument/2006/relationships/slideLayout" Target="../slideLayouts/slideLayout2.xml"/><Relationship Id="rId1" Type="http://schemas.openxmlformats.org/officeDocument/2006/relationships/video" Target="https://www.youtube.com/embed/EKuKKCvykBU" TargetMode="Externa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8" Type="http://schemas.openxmlformats.org/officeDocument/2006/relationships/hyperlink" Target="https://wiki.groenkennisnet.nl/display/BEEL/Overige+organismen" TargetMode="External"/><Relationship Id="rId3" Type="http://schemas.openxmlformats.org/officeDocument/2006/relationships/hyperlink" Target="https://wiki.groenkennisnet.nl/display/BEEL/Aaltjes" TargetMode="External"/><Relationship Id="rId7" Type="http://schemas.openxmlformats.org/officeDocument/2006/relationships/hyperlink" Target="https://wiki.groenkennisnet.nl/display/BEEL/Virussen" TargetMode="External"/><Relationship Id="rId2" Type="http://schemas.openxmlformats.org/officeDocument/2006/relationships/hyperlink" Target="https://wiki.groenkennisnet.nl/display/BEEL/Insecten" TargetMode="External"/><Relationship Id="rId1" Type="http://schemas.openxmlformats.org/officeDocument/2006/relationships/slideLayout" Target="../slideLayouts/slideLayout2.xml"/><Relationship Id="rId6" Type="http://schemas.openxmlformats.org/officeDocument/2006/relationships/hyperlink" Target="https://wiki.groenkennisnet.nl/display/BEEL/Bacterien" TargetMode="External"/><Relationship Id="rId5" Type="http://schemas.openxmlformats.org/officeDocument/2006/relationships/hyperlink" Target="https://wiki.groenkennisnet.nl/pages/viewpage.action?pageId=8393882" TargetMode="External"/><Relationship Id="rId4" Type="http://schemas.openxmlformats.org/officeDocument/2006/relationships/hyperlink" Target="https://wiki.groenkennisnet.nl/display/BEEL/Schimmel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youtube.com/watch?v=yewWvfbAPjY" TargetMode="External"/><Relationship Id="rId7" Type="http://schemas.openxmlformats.org/officeDocument/2006/relationships/image" Target="../media/image31.jpg"/><Relationship Id="rId2" Type="http://schemas.openxmlformats.org/officeDocument/2006/relationships/hyperlink" Target="https://www.youtube.com/watch?v=xpn6pN5Ras4" TargetMode="External"/><Relationship Id="rId1" Type="http://schemas.openxmlformats.org/officeDocument/2006/relationships/slideLayout" Target="../slideLayouts/slideLayout2.xml"/><Relationship Id="rId6" Type="http://schemas.openxmlformats.org/officeDocument/2006/relationships/hyperlink" Target="http://www.bing.com/videos/search?q=koppert+witte+vlieg+you+tube&amp;&amp;view=detail&amp;mid=F84CA454547EDFA62C20F84CA454547EDFA62C20&amp;FORM=VRDGAR" TargetMode="External"/><Relationship Id="rId5" Type="http://schemas.openxmlformats.org/officeDocument/2006/relationships/hyperlink" Target="http://www.bing.com/videos/search?q=koppert+bladluis+you+tube&amp;&amp;view=detail&amp;mid=D680F685F53F6C0E0C51D680F685F53F6C0E0C51&amp;FORM=VRDGAR" TargetMode="External"/><Relationship Id="rId4" Type="http://schemas.openxmlformats.org/officeDocument/2006/relationships/hyperlink" Target="https://www.youtube.com/watch?v=xGW0X3ODPrI&amp;list=PLIoGWfGiGIbTWw_lNKUFHlnwHyhBLP3qG"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video" Target="https://www.youtube.com/embed/yewWvfbAPjY" TargetMode="External"/><Relationship Id="rId1" Type="http://schemas.openxmlformats.org/officeDocument/2006/relationships/video" Target="https://www.youtube.com/embed/xpn6pN5Ras4" TargetMode="External"/><Relationship Id="rId6" Type="http://schemas.openxmlformats.org/officeDocument/2006/relationships/image" Target="../media/image33.jpeg"/><Relationship Id="rId5" Type="http://schemas.openxmlformats.org/officeDocument/2006/relationships/hyperlink" Target="http://www.bing.com/videos/search?q=koppert+witte+vlieg+you+tube&amp;&amp;view=detail&amp;mid=F84CA454547EDFA62C20F84CA454547EDFA62C20&amp;FORM=VRDGAR" TargetMode="External"/><Relationship Id="rId4" Type="http://schemas.openxmlformats.org/officeDocument/2006/relationships/hyperlink" Target="http://www.bing.com/videos/search?q=koppert+bladluis+you+tube&amp;&amp;view=detail&amp;mid=D680F685F53F6C0E0C51D680F685F53F6C0E0C51&amp;FORM=VRDGA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xGW0X3ODPrI"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tci0uVmsmw4" TargetMode="External"/><Relationship Id="rId1" Type="http://schemas.openxmlformats.org/officeDocument/2006/relationships/video" Target="https://www.youtube.com/embed/nxtlq0LvUxY" TargetMode="External"/><Relationship Id="rId5" Type="http://schemas.openxmlformats.org/officeDocument/2006/relationships/image" Target="../media/image37.jpe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youtube.com/watch?v=Iqlc0ylCzmQ" TargetMode="External"/><Relationship Id="rId1" Type="http://schemas.openxmlformats.org/officeDocument/2006/relationships/slideLayout" Target="../slideLayouts/slideLayout2.xml"/><Relationship Id="rId5" Type="http://schemas.openxmlformats.org/officeDocument/2006/relationships/hyperlink" Target="https://www.youtube.com/watch?v=UXALBz1h6N8" TargetMode="Externa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jpeg"/><Relationship Id="rId2" Type="http://schemas.openxmlformats.org/officeDocument/2006/relationships/video" Target="https://www.youtube.com/embed/Pp-fGLJr1FM" TargetMode="External"/><Relationship Id="rId1" Type="http://schemas.openxmlformats.org/officeDocument/2006/relationships/video" Target="https://www.youtube.com/embed/Xm2kLQOcWdI" TargetMode="External"/><Relationship Id="rId6" Type="http://schemas.openxmlformats.org/officeDocument/2006/relationships/image" Target="../media/image42.jpeg"/><Relationship Id="rId5" Type="http://schemas.openxmlformats.org/officeDocument/2006/relationships/hyperlink" Target="https://www.youtube.com/watch?v=UXALBz1h6N8" TargetMode="External"/><Relationship Id="rId4" Type="http://schemas.openxmlformats.org/officeDocument/2006/relationships/hyperlink" Target="https://www.youtube.com/watch?v=Iqlc0ylCzmQ"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bing.com/videos/search?q=koppert+witte+vlieg+you+tube&amp;&amp;view=detail&amp;mid=F84CA454547EDFA62C20F84CA454547EDFA62C20&amp;FORM=VRDGAR" TargetMode="External"/><Relationship Id="rId7" Type="http://schemas.openxmlformats.org/officeDocument/2006/relationships/image" Target="../media/image59.jpeg"/><Relationship Id="rId2" Type="http://schemas.openxmlformats.org/officeDocument/2006/relationships/hyperlink" Target="http://www.bing.com/videos/search?q=koppert+bladluis+you+tube&amp;&amp;view=detail&amp;mid=D680F685F53F6C0E0C51D680F685F53F6C0E0C51&amp;FORM=VRDGAR" TargetMode="Externa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Uitvoeren gewasbescherming</a:t>
            </a:r>
          </a:p>
        </p:txBody>
      </p:sp>
      <p:sp>
        <p:nvSpPr>
          <p:cNvPr id="3" name="Tijdelijke aanduiding voor tekst 2"/>
          <p:cNvSpPr>
            <a:spLocks noGrp="1"/>
          </p:cNvSpPr>
          <p:nvPr>
            <p:ph type="body" idx="1"/>
          </p:nvPr>
        </p:nvSpPr>
        <p:spPr/>
        <p:txBody>
          <a:bodyPr/>
          <a:lstStyle/>
          <a:p>
            <a:r>
              <a:rPr lang="nl-NL" dirty="0"/>
              <a:t>Op basis van Cursusboek Uitvoeren gewasbescherming Versie 2020, Hoofdstuk 2</a:t>
            </a:r>
          </a:p>
        </p:txBody>
      </p:sp>
      <p:pic>
        <p:nvPicPr>
          <p:cNvPr id="8" name="Tijdelijke aanduiding voor afbeelding 7" descr="Afbeelding met buiten, plant, groen, groot&#10;&#10;Automatisch gegenereerde beschrijving">
            <a:extLst>
              <a:ext uri="{FF2B5EF4-FFF2-40B4-BE49-F238E27FC236}">
                <a16:creationId xmlns:a16="http://schemas.microsoft.com/office/drawing/2014/main" id="{E14F72AA-09E7-481D-BAAE-8A8FD1C21D0B}"/>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t="22586" b="42760"/>
          <a:stretch/>
        </p:blipFill>
        <p:spPr>
          <a:xfrm>
            <a:off x="0" y="0"/>
            <a:ext cx="12192000" cy="3168870"/>
          </a:xfrm>
        </p:spPr>
      </p:pic>
      <p:pic>
        <p:nvPicPr>
          <p:cNvPr id="4" name="Afbeelding 3">
            <a:extLst>
              <a:ext uri="{FF2B5EF4-FFF2-40B4-BE49-F238E27FC236}">
                <a16:creationId xmlns:a16="http://schemas.microsoft.com/office/drawing/2014/main" id="{7DFF3D26-585B-43CD-AB91-AA58E8DC2D25}"/>
              </a:ext>
            </a:extLst>
          </p:cNvPr>
          <p:cNvPicPr>
            <a:picLocks noChangeAspect="1"/>
          </p:cNvPicPr>
          <p:nvPr/>
        </p:nvPicPr>
        <p:blipFill>
          <a:blip r:embed="rId3"/>
          <a:stretch>
            <a:fillRect/>
          </a:stretch>
        </p:blipFill>
        <p:spPr>
          <a:xfrm>
            <a:off x="4525313" y="5233271"/>
            <a:ext cx="3115974" cy="883367"/>
          </a:xfrm>
          <a:prstGeom prst="rect">
            <a:avLst/>
          </a:prstGeom>
        </p:spPr>
      </p:pic>
    </p:spTree>
    <p:extLst>
      <p:ext uri="{BB962C8B-B14F-4D97-AF65-F5344CB8AC3E}">
        <p14:creationId xmlns:p14="http://schemas.microsoft.com/office/powerpoint/2010/main" val="1288748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544230" y="1858836"/>
            <a:ext cx="1454223" cy="385423"/>
          </a:xfrm>
          <a:prstGeom prst="rect">
            <a:avLst/>
          </a:prstGeom>
        </p:spPr>
        <p:txBody>
          <a:bodyPr anchor="b"/>
          <a:lstStyle>
            <a:lvl1pPr algn="l" defTabSz="457200" rtl="0" eaLnBrk="1" latinLnBrk="0" hangingPunct="1">
              <a:spcBef>
                <a:spcPct val="0"/>
              </a:spcBef>
              <a:buNone/>
              <a:defRPr sz="2000" b="1" kern="1200">
                <a:solidFill>
                  <a:schemeClr val="tx1"/>
                </a:solidFill>
                <a:latin typeface="Meta bold"/>
                <a:ea typeface="+mj-ea"/>
                <a:cs typeface="Meta bold"/>
              </a:defRPr>
            </a:lvl1pPr>
          </a:lstStyle>
          <a:p>
            <a:endParaRPr lang="en-US" sz="2400" dirty="0">
              <a:latin typeface="+mn-lt"/>
            </a:endParaRPr>
          </a:p>
        </p:txBody>
      </p:sp>
      <p:sp>
        <p:nvSpPr>
          <p:cNvPr id="8" name="Title 1"/>
          <p:cNvSpPr txBox="1">
            <a:spLocks/>
          </p:cNvSpPr>
          <p:nvPr/>
        </p:nvSpPr>
        <p:spPr>
          <a:xfrm>
            <a:off x="5345940" y="1858836"/>
            <a:ext cx="1397351" cy="385423"/>
          </a:xfrm>
          <a:prstGeom prst="rect">
            <a:avLst/>
          </a:prstGeom>
        </p:spPr>
        <p:txBody>
          <a:bodyPr anchor="b"/>
          <a:lstStyle>
            <a:lvl1pPr algn="l" defTabSz="457200" rtl="0" eaLnBrk="1" latinLnBrk="0" hangingPunct="1">
              <a:spcBef>
                <a:spcPct val="0"/>
              </a:spcBef>
              <a:buNone/>
              <a:defRPr sz="2000" b="1" kern="1200">
                <a:solidFill>
                  <a:schemeClr val="tx1"/>
                </a:solidFill>
                <a:latin typeface="Meta bold"/>
                <a:ea typeface="+mj-ea"/>
                <a:cs typeface="Meta bold"/>
              </a:defRPr>
            </a:lvl1pPr>
          </a:lstStyle>
          <a:p>
            <a:endParaRPr lang="en-US" sz="2400" dirty="0">
              <a:latin typeface="+mn-lt"/>
            </a:endParaRPr>
          </a:p>
        </p:txBody>
      </p:sp>
      <p:sp>
        <p:nvSpPr>
          <p:cNvPr id="10" name="Title 1"/>
          <p:cNvSpPr txBox="1">
            <a:spLocks/>
          </p:cNvSpPr>
          <p:nvPr/>
        </p:nvSpPr>
        <p:spPr>
          <a:xfrm>
            <a:off x="8007204" y="1858836"/>
            <a:ext cx="2660797" cy="385423"/>
          </a:xfrm>
          <a:prstGeom prst="rect">
            <a:avLst/>
          </a:prstGeom>
        </p:spPr>
        <p:txBody>
          <a:bodyPr anchor="b"/>
          <a:lstStyle>
            <a:lvl1pPr algn="l" defTabSz="457200" rtl="0" eaLnBrk="1" latinLnBrk="0" hangingPunct="1">
              <a:spcBef>
                <a:spcPct val="0"/>
              </a:spcBef>
              <a:buNone/>
              <a:defRPr sz="2000" b="1" kern="1200">
                <a:solidFill>
                  <a:schemeClr val="tx1"/>
                </a:solidFill>
                <a:latin typeface="Meta bold"/>
                <a:ea typeface="+mj-ea"/>
                <a:cs typeface="Meta bold"/>
              </a:defRPr>
            </a:lvl1pPr>
          </a:lstStyle>
          <a:p>
            <a:endParaRPr lang="en-US" sz="2400" dirty="0">
              <a:latin typeface="+mn-lt"/>
            </a:endParaRPr>
          </a:p>
        </p:txBody>
      </p:sp>
      <p:sp>
        <p:nvSpPr>
          <p:cNvPr id="2" name="Tekstvak 1"/>
          <p:cNvSpPr txBox="1"/>
          <p:nvPr/>
        </p:nvSpPr>
        <p:spPr>
          <a:xfrm>
            <a:off x="2830286" y="624114"/>
            <a:ext cx="7039428" cy="738664"/>
          </a:xfrm>
          <a:prstGeom prst="rect">
            <a:avLst/>
          </a:prstGeom>
          <a:noFill/>
        </p:spPr>
        <p:txBody>
          <a:bodyPr wrap="square" rtlCol="0">
            <a:spAutoFit/>
          </a:bodyPr>
          <a:lstStyle/>
          <a:p>
            <a:r>
              <a:rPr lang="nl-NL" sz="2400" b="1" dirty="0"/>
              <a:t>Verspreiding</a:t>
            </a:r>
          </a:p>
          <a:p>
            <a:endParaRPr lang="nl-NL" dirty="0"/>
          </a:p>
        </p:txBody>
      </p:sp>
      <p:sp>
        <p:nvSpPr>
          <p:cNvPr id="3" name="Tekstvak 2"/>
          <p:cNvSpPr txBox="1"/>
          <p:nvPr/>
        </p:nvSpPr>
        <p:spPr>
          <a:xfrm>
            <a:off x="2830287" y="1563535"/>
            <a:ext cx="6676571" cy="400110"/>
          </a:xfrm>
          <a:prstGeom prst="rect">
            <a:avLst/>
          </a:prstGeom>
          <a:noFill/>
        </p:spPr>
        <p:txBody>
          <a:bodyPr wrap="square" rtlCol="0">
            <a:spAutoFit/>
          </a:bodyPr>
          <a:lstStyle/>
          <a:p>
            <a:r>
              <a:rPr lang="nl-NL" sz="2000" dirty="0"/>
              <a:t>- Door zaad</a:t>
            </a:r>
          </a:p>
        </p:txBody>
      </p:sp>
      <p:sp>
        <p:nvSpPr>
          <p:cNvPr id="4" name="Tekstvak 3"/>
          <p:cNvSpPr txBox="1"/>
          <p:nvPr/>
        </p:nvSpPr>
        <p:spPr>
          <a:xfrm>
            <a:off x="2895015" y="2254174"/>
            <a:ext cx="3541485" cy="707886"/>
          </a:xfrm>
          <a:prstGeom prst="rect">
            <a:avLst/>
          </a:prstGeom>
          <a:noFill/>
        </p:spPr>
        <p:txBody>
          <a:bodyPr wrap="square" rtlCol="0">
            <a:spAutoFit/>
          </a:bodyPr>
          <a:lstStyle/>
          <a:p>
            <a:r>
              <a:rPr lang="nl-NL" dirty="0"/>
              <a:t>- </a:t>
            </a:r>
            <a:r>
              <a:rPr lang="nl-NL" sz="2000" dirty="0"/>
              <a:t>Met werktuigen, gereedschappen</a:t>
            </a:r>
          </a:p>
        </p:txBody>
      </p:sp>
      <p:sp>
        <p:nvSpPr>
          <p:cNvPr id="7" name="Tekstvak 6"/>
          <p:cNvSpPr txBox="1"/>
          <p:nvPr/>
        </p:nvSpPr>
        <p:spPr>
          <a:xfrm>
            <a:off x="2895014" y="3181821"/>
            <a:ext cx="4064000" cy="677108"/>
          </a:xfrm>
          <a:prstGeom prst="rect">
            <a:avLst/>
          </a:prstGeom>
          <a:noFill/>
        </p:spPr>
        <p:txBody>
          <a:bodyPr wrap="square" rtlCol="0">
            <a:spAutoFit/>
          </a:bodyPr>
          <a:lstStyle/>
          <a:p>
            <a:r>
              <a:rPr lang="nl-NL" dirty="0"/>
              <a:t>- </a:t>
            </a:r>
            <a:r>
              <a:rPr lang="nl-NL" sz="2000" dirty="0"/>
              <a:t>Compost</a:t>
            </a:r>
          </a:p>
          <a:p>
            <a:endParaRPr lang="nl-NL" dirty="0"/>
          </a:p>
        </p:txBody>
      </p:sp>
      <p:sp>
        <p:nvSpPr>
          <p:cNvPr id="9" name="Tekstvak 8"/>
          <p:cNvSpPr txBox="1"/>
          <p:nvPr/>
        </p:nvSpPr>
        <p:spPr>
          <a:xfrm>
            <a:off x="2895015" y="4028908"/>
            <a:ext cx="3541485" cy="400110"/>
          </a:xfrm>
          <a:prstGeom prst="rect">
            <a:avLst/>
          </a:prstGeom>
          <a:noFill/>
        </p:spPr>
        <p:txBody>
          <a:bodyPr wrap="square" rtlCol="0">
            <a:spAutoFit/>
          </a:bodyPr>
          <a:lstStyle/>
          <a:p>
            <a:pPr lvl="0" fontAlgn="base"/>
            <a:r>
              <a:rPr lang="nl-NL" dirty="0"/>
              <a:t>- </a:t>
            </a:r>
            <a:r>
              <a:rPr lang="nl-NL" sz="2000" dirty="0"/>
              <a:t>Bedrijfshygiëne belangrijk!</a:t>
            </a:r>
          </a:p>
        </p:txBody>
      </p:sp>
      <p:pic>
        <p:nvPicPr>
          <p:cNvPr id="12" name="Picture 21396"/>
          <p:cNvPicPr/>
          <p:nvPr/>
        </p:nvPicPr>
        <p:blipFill>
          <a:blip r:embed="rId2"/>
          <a:stretch>
            <a:fillRect/>
          </a:stretch>
        </p:blipFill>
        <p:spPr>
          <a:xfrm>
            <a:off x="7199087" y="643003"/>
            <a:ext cx="2956685" cy="2431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21407"/>
          <p:cNvPicPr/>
          <p:nvPr/>
        </p:nvPicPr>
        <p:blipFill>
          <a:blip r:embed="rId3"/>
          <a:stretch>
            <a:fillRect/>
          </a:stretch>
        </p:blipFill>
        <p:spPr>
          <a:xfrm>
            <a:off x="6168572" y="3858929"/>
            <a:ext cx="3026813" cy="2720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054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8623" y="810721"/>
            <a:ext cx="6514353" cy="1920526"/>
          </a:xfrm>
          <a:prstGeom prst="rect">
            <a:avLst/>
          </a:prstGeom>
          <a:noFill/>
        </p:spPr>
        <p:txBody>
          <a:bodyPr wrap="square" rtlCol="0">
            <a:spAutoFit/>
          </a:bodyPr>
          <a:lstStyle/>
          <a:p>
            <a:pPr defTabSz="457200">
              <a:lnSpc>
                <a:spcPct val="120000"/>
              </a:lnSpc>
              <a:defRPr/>
            </a:pPr>
            <a:endParaRPr lang="en-US" sz="900" dirty="0">
              <a:latin typeface="Arial"/>
              <a:cs typeface="Arial"/>
            </a:endParaRPr>
          </a:p>
          <a:p>
            <a:pPr>
              <a:defRPr/>
            </a:pPr>
            <a:r>
              <a:rPr lang="nl-NL" sz="2400" b="1" dirty="0"/>
              <a:t>onkruiden</a:t>
            </a:r>
          </a:p>
          <a:p>
            <a:pPr defTabSz="457200">
              <a:defRPr/>
            </a:pPr>
            <a:endParaRPr lang="en-US" sz="1400" dirty="0"/>
          </a:p>
          <a:p>
            <a:pPr defTabSz="457200">
              <a:defRPr/>
            </a:pPr>
            <a:endParaRPr lang="en-US" sz="1400" dirty="0"/>
          </a:p>
          <a:p>
            <a:pPr defTabSz="457200">
              <a:defRPr/>
            </a:pPr>
            <a:endParaRPr lang="en-US" sz="1400" dirty="0"/>
          </a:p>
          <a:p>
            <a:pPr defTabSz="457200">
              <a:defRPr/>
            </a:pPr>
            <a:endParaRPr lang="en-US" sz="1400" dirty="0"/>
          </a:p>
          <a:p>
            <a:pPr defTabSz="457200">
              <a:defRPr/>
            </a:pPr>
            <a:endParaRPr lang="en-US" sz="1400" dirty="0"/>
          </a:p>
          <a:p>
            <a:endParaRPr lang="en-US" sz="1400" dirty="0"/>
          </a:p>
        </p:txBody>
      </p:sp>
      <p:sp>
        <p:nvSpPr>
          <p:cNvPr id="2" name="Tekstvak 1"/>
          <p:cNvSpPr txBox="1"/>
          <p:nvPr/>
        </p:nvSpPr>
        <p:spPr>
          <a:xfrm>
            <a:off x="2452914" y="1898915"/>
            <a:ext cx="3657600" cy="1477328"/>
          </a:xfrm>
          <a:prstGeom prst="rect">
            <a:avLst/>
          </a:prstGeom>
          <a:noFill/>
        </p:spPr>
        <p:txBody>
          <a:bodyPr wrap="square" rtlCol="0">
            <a:spAutoFit/>
          </a:bodyPr>
          <a:lstStyle/>
          <a:p>
            <a:r>
              <a:rPr lang="nl-NL" dirty="0"/>
              <a:t>- </a:t>
            </a:r>
            <a:r>
              <a:rPr lang="nl-NL" sz="2400" dirty="0"/>
              <a:t>Concurreren met het      gewas: licht, standplaats, vocht, voedsel</a:t>
            </a:r>
          </a:p>
          <a:p>
            <a:endParaRPr lang="nl-NL" dirty="0"/>
          </a:p>
        </p:txBody>
      </p:sp>
      <p:sp>
        <p:nvSpPr>
          <p:cNvPr id="3" name="Tekstvak 2"/>
          <p:cNvSpPr txBox="1"/>
          <p:nvPr/>
        </p:nvSpPr>
        <p:spPr>
          <a:xfrm>
            <a:off x="2452914" y="3020473"/>
            <a:ext cx="3657600" cy="830997"/>
          </a:xfrm>
          <a:prstGeom prst="rect">
            <a:avLst/>
          </a:prstGeom>
          <a:noFill/>
        </p:spPr>
        <p:txBody>
          <a:bodyPr wrap="square" rtlCol="0">
            <a:spAutoFit/>
          </a:bodyPr>
          <a:lstStyle/>
          <a:p>
            <a:r>
              <a:rPr lang="nl-NL" sz="2400" dirty="0"/>
              <a:t>- Minder kwaliteit product bij afleveren</a:t>
            </a:r>
          </a:p>
        </p:txBody>
      </p:sp>
      <p:sp>
        <p:nvSpPr>
          <p:cNvPr id="6" name="Tekstvak 5"/>
          <p:cNvSpPr txBox="1"/>
          <p:nvPr/>
        </p:nvSpPr>
        <p:spPr>
          <a:xfrm>
            <a:off x="2452914" y="3860801"/>
            <a:ext cx="3222172" cy="738664"/>
          </a:xfrm>
          <a:prstGeom prst="rect">
            <a:avLst/>
          </a:prstGeom>
          <a:noFill/>
        </p:spPr>
        <p:txBody>
          <a:bodyPr wrap="square" rtlCol="0">
            <a:spAutoFit/>
          </a:bodyPr>
          <a:lstStyle/>
          <a:p>
            <a:r>
              <a:rPr lang="nl-NL" dirty="0"/>
              <a:t>- </a:t>
            </a:r>
            <a:r>
              <a:rPr lang="nl-NL" sz="2400" dirty="0"/>
              <a:t>Giftig voor het vee</a:t>
            </a:r>
          </a:p>
          <a:p>
            <a:endParaRPr lang="nl-NL" dirty="0"/>
          </a:p>
        </p:txBody>
      </p:sp>
      <p:sp>
        <p:nvSpPr>
          <p:cNvPr id="7" name="Tekstvak 6"/>
          <p:cNvSpPr txBox="1"/>
          <p:nvPr/>
        </p:nvSpPr>
        <p:spPr>
          <a:xfrm>
            <a:off x="2452915" y="4336028"/>
            <a:ext cx="2888343" cy="830997"/>
          </a:xfrm>
          <a:prstGeom prst="rect">
            <a:avLst/>
          </a:prstGeom>
          <a:noFill/>
        </p:spPr>
        <p:txBody>
          <a:bodyPr wrap="square" rtlCol="0">
            <a:spAutoFit/>
          </a:bodyPr>
          <a:lstStyle/>
          <a:p>
            <a:r>
              <a:rPr lang="nl-NL" dirty="0"/>
              <a:t>- </a:t>
            </a:r>
            <a:r>
              <a:rPr lang="nl-NL" sz="2400" dirty="0"/>
              <a:t>Verkeerveiligheid bij bestrating</a:t>
            </a:r>
          </a:p>
        </p:txBody>
      </p:sp>
      <p:pic>
        <p:nvPicPr>
          <p:cNvPr id="8" name="Picture 21360"/>
          <p:cNvPicPr/>
          <p:nvPr/>
        </p:nvPicPr>
        <p:blipFill>
          <a:blip r:embed="rId2"/>
          <a:stretch>
            <a:fillRect/>
          </a:stretch>
        </p:blipFill>
        <p:spPr>
          <a:xfrm>
            <a:off x="6604000" y="1301192"/>
            <a:ext cx="3682818" cy="3154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6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3BF4C0D-1076-4883-B256-66FB5C72BFF4}"/>
              </a:ext>
            </a:extLst>
          </p:cNvPr>
          <p:cNvSpPr>
            <a:spLocks noGrp="1"/>
          </p:cNvSpPr>
          <p:nvPr>
            <p:ph type="title"/>
          </p:nvPr>
        </p:nvSpPr>
        <p:spPr/>
        <p:txBody>
          <a:bodyPr/>
          <a:lstStyle/>
          <a:p>
            <a:r>
              <a:rPr lang="en-US" dirty="0" err="1"/>
              <a:t>vragen</a:t>
            </a:r>
            <a:endParaRPr lang="en-US" dirty="0"/>
          </a:p>
        </p:txBody>
      </p:sp>
      <p:sp>
        <p:nvSpPr>
          <p:cNvPr id="11" name="Content Placeholder 2">
            <a:extLst>
              <a:ext uri="{FF2B5EF4-FFF2-40B4-BE49-F238E27FC236}">
                <a16:creationId xmlns:a16="http://schemas.microsoft.com/office/drawing/2014/main" id="{500286DD-4BA8-4352-A26C-393F8EB373F1}"/>
              </a:ext>
            </a:extLst>
          </p:cNvPr>
          <p:cNvSpPr>
            <a:spLocks noGrp="1"/>
          </p:cNvSpPr>
          <p:nvPr>
            <p:ph idx="1"/>
          </p:nvPr>
        </p:nvSpPr>
        <p:spPr/>
        <p:txBody>
          <a:bodyPr>
            <a:normAutofit/>
          </a:bodyPr>
          <a:lstStyle/>
          <a:p>
            <a:pPr marL="514350" indent="-514350">
              <a:buAutoNum type="arabicPeriod"/>
            </a:pPr>
            <a:r>
              <a:rPr lang="nl-NL" dirty="0" smtClean="0"/>
              <a:t>Wat </a:t>
            </a:r>
            <a:r>
              <a:rPr lang="nl-NL" dirty="0"/>
              <a:t>wordt in de gewasbescherming bedoeld met scouten</a:t>
            </a:r>
            <a:r>
              <a:rPr lang="nl-NL" dirty="0" smtClean="0"/>
              <a:t>?</a:t>
            </a:r>
          </a:p>
          <a:p>
            <a:pPr marL="514350" indent="-514350">
              <a:buAutoNum type="arabicPeriod"/>
            </a:pPr>
            <a:endParaRPr lang="nl-NL" dirty="0"/>
          </a:p>
          <a:p>
            <a:pPr marL="0" indent="0">
              <a:buNone/>
            </a:pPr>
            <a:r>
              <a:rPr lang="nl-NL" dirty="0" smtClean="0"/>
              <a:t>2</a:t>
            </a:r>
            <a:r>
              <a:rPr lang="nl-NL" dirty="0"/>
              <a:t>. Van welke insecten kun je met vangplaten de aanwezigheid </a:t>
            </a:r>
            <a:r>
              <a:rPr lang="nl-NL" dirty="0" smtClean="0"/>
              <a:t>vaststellen</a:t>
            </a:r>
          </a:p>
          <a:p>
            <a:pPr marL="0" indent="0">
              <a:buNone/>
            </a:pPr>
            <a:endParaRPr lang="nl-NL" dirty="0"/>
          </a:p>
          <a:p>
            <a:pPr marL="0" indent="0">
              <a:buNone/>
            </a:pPr>
            <a:r>
              <a:rPr lang="nl-NL" dirty="0" smtClean="0"/>
              <a:t>3</a:t>
            </a:r>
            <a:r>
              <a:rPr lang="nl-NL" dirty="0"/>
              <a:t>. Wat zijn feromonen</a:t>
            </a:r>
            <a:r>
              <a:rPr lang="nl-NL" dirty="0" smtClean="0"/>
              <a:t>?</a:t>
            </a:r>
          </a:p>
          <a:p>
            <a:pPr marL="0" indent="0">
              <a:buNone/>
            </a:pPr>
            <a:endParaRPr lang="nl-NL" dirty="0"/>
          </a:p>
          <a:p>
            <a:pPr marL="0" indent="0">
              <a:buNone/>
            </a:pPr>
            <a:r>
              <a:rPr lang="nl-NL" dirty="0" smtClean="0"/>
              <a:t>4. Welke </a:t>
            </a:r>
            <a:r>
              <a:rPr lang="nl-NL" dirty="0"/>
              <a:t>ziekten en plagen kunnen in een laboratorium vastgesteld worden</a:t>
            </a:r>
          </a:p>
          <a:p>
            <a:pPr marL="0" indent="0">
              <a:buNone/>
            </a:pPr>
            <a:endParaRPr lang="en-US" dirty="0"/>
          </a:p>
        </p:txBody>
      </p:sp>
    </p:spTree>
    <p:extLst>
      <p:ext uri="{BB962C8B-B14F-4D97-AF65-F5344CB8AC3E}">
        <p14:creationId xmlns:p14="http://schemas.microsoft.com/office/powerpoint/2010/main" val="119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BB910-E95C-4922-8304-DA887D54AE91}"/>
              </a:ext>
            </a:extLst>
          </p:cNvPr>
          <p:cNvSpPr>
            <a:spLocks noGrp="1"/>
          </p:cNvSpPr>
          <p:nvPr>
            <p:ph type="title"/>
          </p:nvPr>
        </p:nvSpPr>
        <p:spPr/>
        <p:txBody>
          <a:bodyPr/>
          <a:lstStyle/>
          <a:p>
            <a:r>
              <a:rPr lang="nl-NL" dirty="0"/>
              <a:t>onkruiden</a:t>
            </a:r>
          </a:p>
        </p:txBody>
      </p:sp>
      <p:sp>
        <p:nvSpPr>
          <p:cNvPr id="3" name="Tijdelijke aanduiding voor inhoud 2">
            <a:extLst>
              <a:ext uri="{FF2B5EF4-FFF2-40B4-BE49-F238E27FC236}">
                <a16:creationId xmlns:a16="http://schemas.microsoft.com/office/drawing/2014/main" id="{A75FCE08-D9D7-4821-A88F-3BD02ED2636B}"/>
              </a:ext>
            </a:extLst>
          </p:cNvPr>
          <p:cNvSpPr>
            <a:spLocks noGrp="1"/>
          </p:cNvSpPr>
          <p:nvPr>
            <p:ph idx="1"/>
          </p:nvPr>
        </p:nvSpPr>
        <p:spPr>
          <a:xfrm>
            <a:off x="838200" y="1690688"/>
            <a:ext cx="10515600" cy="4351338"/>
          </a:xfrm>
        </p:spPr>
        <p:txBody>
          <a:bodyPr>
            <a:normAutofit lnSpcReduction="10000"/>
          </a:bodyPr>
          <a:lstStyle/>
          <a:p>
            <a:pPr marL="0" indent="0">
              <a:buNone/>
            </a:pPr>
            <a:r>
              <a:rPr lang="nl-NL" dirty="0"/>
              <a:t>Bestrijden omdat:</a:t>
            </a:r>
          </a:p>
          <a:p>
            <a:r>
              <a:rPr lang="nl-NL" dirty="0"/>
              <a:t>Concurrent van het gewas</a:t>
            </a:r>
          </a:p>
          <a:p>
            <a:pPr lvl="1"/>
            <a:r>
              <a:rPr lang="nl-NL" dirty="0"/>
              <a:t>Licht</a:t>
            </a:r>
          </a:p>
          <a:p>
            <a:pPr lvl="1"/>
            <a:r>
              <a:rPr lang="nl-NL" dirty="0"/>
              <a:t>Voedingsstoffen</a:t>
            </a:r>
          </a:p>
          <a:p>
            <a:pPr lvl="1"/>
            <a:r>
              <a:rPr lang="nl-NL" dirty="0"/>
              <a:t>Water</a:t>
            </a:r>
          </a:p>
          <a:p>
            <a:pPr lvl="1"/>
            <a:r>
              <a:rPr lang="nl-NL" dirty="0"/>
              <a:t>Ruimte </a:t>
            </a:r>
          </a:p>
          <a:p>
            <a:r>
              <a:rPr lang="nl-NL" dirty="0"/>
              <a:t>Oogstproblemen</a:t>
            </a:r>
          </a:p>
          <a:p>
            <a:pPr lvl="1"/>
            <a:r>
              <a:rPr lang="nl-NL" dirty="0"/>
              <a:t>Kwaliteit</a:t>
            </a:r>
          </a:p>
          <a:p>
            <a:pPr lvl="1"/>
            <a:r>
              <a:rPr lang="nl-NL" dirty="0"/>
              <a:t>Problemen met oogstmachine</a:t>
            </a:r>
          </a:p>
          <a:p>
            <a:r>
              <a:rPr lang="nl-NL" dirty="0"/>
              <a:t>Waardplant van schadelijke insecten</a:t>
            </a:r>
          </a:p>
        </p:txBody>
      </p:sp>
    </p:spTree>
    <p:extLst>
      <p:ext uri="{BB962C8B-B14F-4D97-AF65-F5344CB8AC3E}">
        <p14:creationId xmlns:p14="http://schemas.microsoft.com/office/powerpoint/2010/main" val="137392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1000"/>
                                        <p:tgtEl>
                                          <p:spTgt spid="3">
                                            <p:txEl>
                                              <p:pRg st="8" end="8"/>
                                            </p:txEl>
                                          </p:spTgt>
                                        </p:tgtEl>
                                      </p:cBhvr>
                                    </p:animEffect>
                                    <p:anim calcmode="lin" valueType="num">
                                      <p:cBhvr>
                                        <p:cTn id="4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1000"/>
                                        <p:tgtEl>
                                          <p:spTgt spid="3">
                                            <p:txEl>
                                              <p:pRg st="9" end="9"/>
                                            </p:txEl>
                                          </p:spTgt>
                                        </p:tgtEl>
                                      </p:cBhvr>
                                    </p:animEffect>
                                    <p:anim calcmode="lin" valueType="num">
                                      <p:cBhvr>
                                        <p:cTn id="5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727AF-5117-4CBC-8259-D058631F433D}"/>
              </a:ext>
            </a:extLst>
          </p:cNvPr>
          <p:cNvSpPr>
            <a:spLocks noGrp="1"/>
          </p:cNvSpPr>
          <p:nvPr>
            <p:ph type="title"/>
          </p:nvPr>
        </p:nvSpPr>
        <p:spPr/>
        <p:txBody>
          <a:bodyPr anchor="ctr">
            <a:normAutofit/>
          </a:bodyPr>
          <a:lstStyle/>
          <a:p>
            <a:r>
              <a:rPr lang="nl-NL" dirty="0"/>
              <a:t>Onkruiden (2)</a:t>
            </a:r>
          </a:p>
        </p:txBody>
      </p:sp>
      <p:sp>
        <p:nvSpPr>
          <p:cNvPr id="3" name="Tijdelijke aanduiding voor inhoud 2">
            <a:extLst>
              <a:ext uri="{FF2B5EF4-FFF2-40B4-BE49-F238E27FC236}">
                <a16:creationId xmlns:a16="http://schemas.microsoft.com/office/drawing/2014/main" id="{68B92CB1-EF21-40F8-AE7A-8004E4361738}"/>
              </a:ext>
            </a:extLst>
          </p:cNvPr>
          <p:cNvSpPr>
            <a:spLocks noGrp="1"/>
          </p:cNvSpPr>
          <p:nvPr>
            <p:ph sz="half" idx="1"/>
          </p:nvPr>
        </p:nvSpPr>
        <p:spPr>
          <a:xfrm>
            <a:off x="693888" y="1481240"/>
            <a:ext cx="5181600" cy="4351338"/>
          </a:xfrm>
        </p:spPr>
        <p:txBody>
          <a:bodyPr>
            <a:normAutofit/>
          </a:bodyPr>
          <a:lstStyle/>
          <a:p>
            <a:pPr marL="0" indent="0">
              <a:buNone/>
            </a:pPr>
            <a:r>
              <a:rPr lang="nl-NL" dirty="0"/>
              <a:t>Bestrijden omdat:</a:t>
            </a:r>
          </a:p>
          <a:p>
            <a:r>
              <a:rPr lang="nl-NL" dirty="0"/>
              <a:t>Giftig voor vee</a:t>
            </a:r>
          </a:p>
          <a:p>
            <a:r>
              <a:rPr lang="nl-NL" dirty="0"/>
              <a:t>Instandhouding ziekten en plagen</a:t>
            </a:r>
          </a:p>
          <a:p>
            <a:r>
              <a:rPr lang="nl-NL" dirty="0"/>
              <a:t>Kwaliteitsvermindering</a:t>
            </a:r>
          </a:p>
          <a:p>
            <a:r>
              <a:rPr lang="nl-NL" dirty="0"/>
              <a:t>Verkeersveiligheid en brandgevaar</a:t>
            </a:r>
          </a:p>
        </p:txBody>
      </p:sp>
      <p:pic>
        <p:nvPicPr>
          <p:cNvPr id="4" name="Afbeelding 3">
            <a:extLst>
              <a:ext uri="{FF2B5EF4-FFF2-40B4-BE49-F238E27FC236}">
                <a16:creationId xmlns:a16="http://schemas.microsoft.com/office/drawing/2014/main" id="{6076E0F4-18CC-4E8A-8C86-9E33BF70599A}"/>
              </a:ext>
            </a:extLst>
          </p:cNvPr>
          <p:cNvPicPr>
            <a:picLocks noChangeAspect="1"/>
          </p:cNvPicPr>
          <p:nvPr/>
        </p:nvPicPr>
        <p:blipFill>
          <a:blip r:embed="rId2"/>
          <a:stretch>
            <a:fillRect/>
          </a:stretch>
        </p:blipFill>
        <p:spPr>
          <a:xfrm>
            <a:off x="8678037" y="174625"/>
            <a:ext cx="3132963" cy="4351338"/>
          </a:xfrm>
          <a:prstGeom prst="rect">
            <a:avLst/>
          </a:prstGeom>
          <a:ln>
            <a:noFill/>
          </a:ln>
          <a:effectLst>
            <a:softEdge rad="112500"/>
          </a:effectLst>
        </p:spPr>
      </p:pic>
      <p:sp>
        <p:nvSpPr>
          <p:cNvPr id="5" name="Tekstvak 4">
            <a:extLst>
              <a:ext uri="{FF2B5EF4-FFF2-40B4-BE49-F238E27FC236}">
                <a16:creationId xmlns:a16="http://schemas.microsoft.com/office/drawing/2014/main" id="{CECE2EFE-B8B3-48D4-A714-4753E4FAC3E2}"/>
              </a:ext>
            </a:extLst>
          </p:cNvPr>
          <p:cNvSpPr txBox="1"/>
          <p:nvPr/>
        </p:nvSpPr>
        <p:spPr>
          <a:xfrm>
            <a:off x="8536871" y="4525963"/>
            <a:ext cx="1707647" cy="369332"/>
          </a:xfrm>
          <a:prstGeom prst="rect">
            <a:avLst/>
          </a:prstGeom>
          <a:noFill/>
        </p:spPr>
        <p:txBody>
          <a:bodyPr wrap="none" rtlCol="0">
            <a:spAutoFit/>
          </a:bodyPr>
          <a:lstStyle/>
          <a:p>
            <a:r>
              <a:rPr lang="nl-NL" dirty="0" err="1"/>
              <a:t>jacobskruiskruid</a:t>
            </a:r>
            <a:endParaRPr lang="nl-NL" dirty="0"/>
          </a:p>
        </p:txBody>
      </p:sp>
      <p:pic>
        <p:nvPicPr>
          <p:cNvPr id="6" name="Afbeelding 5">
            <a:extLst>
              <a:ext uri="{FF2B5EF4-FFF2-40B4-BE49-F238E27FC236}">
                <a16:creationId xmlns:a16="http://schemas.microsoft.com/office/drawing/2014/main" id="{B0E08FBE-FCAD-4696-95EE-A510EE6D3D85}"/>
              </a:ext>
            </a:extLst>
          </p:cNvPr>
          <p:cNvPicPr>
            <a:picLocks noChangeAspect="1"/>
          </p:cNvPicPr>
          <p:nvPr/>
        </p:nvPicPr>
        <p:blipFill>
          <a:blip r:embed="rId3"/>
          <a:stretch>
            <a:fillRect/>
          </a:stretch>
        </p:blipFill>
        <p:spPr>
          <a:xfrm>
            <a:off x="4160731" y="4420733"/>
            <a:ext cx="3870537" cy="2167501"/>
          </a:xfrm>
          <a:prstGeom prst="rect">
            <a:avLst/>
          </a:prstGeom>
          <a:ln>
            <a:noFill/>
          </a:ln>
          <a:effectLst>
            <a:softEdge rad="112500"/>
          </a:effectLst>
        </p:spPr>
      </p:pic>
    </p:spTree>
    <p:extLst>
      <p:ext uri="{BB962C8B-B14F-4D97-AF65-F5344CB8AC3E}">
        <p14:creationId xmlns:p14="http://schemas.microsoft.com/office/powerpoint/2010/main" val="4116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F49F3-A05A-4340-9265-C8789906B2FA}"/>
              </a:ext>
            </a:extLst>
          </p:cNvPr>
          <p:cNvSpPr>
            <a:spLocks noGrp="1"/>
          </p:cNvSpPr>
          <p:nvPr>
            <p:ph type="title"/>
          </p:nvPr>
        </p:nvSpPr>
        <p:spPr/>
        <p:txBody>
          <a:bodyPr/>
          <a:lstStyle/>
          <a:p>
            <a:r>
              <a:rPr lang="nl-NL" dirty="0"/>
              <a:t>Vragen</a:t>
            </a:r>
          </a:p>
        </p:txBody>
      </p:sp>
      <p:sp>
        <p:nvSpPr>
          <p:cNvPr id="5" name="Tijdelijke aanduiding voor inhoud 4">
            <a:extLst>
              <a:ext uri="{FF2B5EF4-FFF2-40B4-BE49-F238E27FC236}">
                <a16:creationId xmlns:a16="http://schemas.microsoft.com/office/drawing/2014/main" id="{FA7AD69D-D7A1-498C-AD2A-74696DB20F72}"/>
              </a:ext>
            </a:extLst>
          </p:cNvPr>
          <p:cNvSpPr>
            <a:spLocks noGrp="1"/>
          </p:cNvSpPr>
          <p:nvPr>
            <p:ph idx="1"/>
          </p:nvPr>
        </p:nvSpPr>
        <p:spPr/>
        <p:txBody>
          <a:bodyPr>
            <a:normAutofit/>
          </a:bodyPr>
          <a:lstStyle/>
          <a:p>
            <a:pPr marL="0" indent="0">
              <a:buNone/>
            </a:pPr>
            <a:r>
              <a:rPr lang="nl-NL" dirty="0"/>
              <a:t>5. Noem twee redenen waarom gemeentes onkruiden op verharding </a:t>
            </a:r>
            <a:r>
              <a:rPr lang="nl-NL" dirty="0" smtClean="0"/>
              <a:t>bestrijden</a:t>
            </a:r>
          </a:p>
          <a:p>
            <a:pPr marL="0" indent="0">
              <a:buNone/>
            </a:pPr>
            <a:endParaRPr lang="nl-NL" dirty="0"/>
          </a:p>
          <a:p>
            <a:pPr marL="0" indent="0">
              <a:buNone/>
            </a:pPr>
            <a:r>
              <a:rPr lang="nl-NL" dirty="0" smtClean="0"/>
              <a:t>6</a:t>
            </a:r>
            <a:r>
              <a:rPr lang="nl-NL" dirty="0"/>
              <a:t>. In welk gewasstadium zijn gewassen het meest gevoelig voor onderdrukking door </a:t>
            </a:r>
            <a:r>
              <a:rPr lang="nl-NL" dirty="0" smtClean="0"/>
              <a:t>onkruiden</a:t>
            </a:r>
          </a:p>
          <a:p>
            <a:pPr marL="0" indent="0">
              <a:buNone/>
            </a:pPr>
            <a:endParaRPr lang="nl-NL" dirty="0"/>
          </a:p>
          <a:p>
            <a:pPr marL="0" indent="0">
              <a:buNone/>
            </a:pPr>
            <a:r>
              <a:rPr lang="nl-NL" dirty="0" smtClean="0"/>
              <a:t>7</a:t>
            </a:r>
            <a:r>
              <a:rPr lang="nl-NL" dirty="0"/>
              <a:t>. Geef twee voorbeelden van onkruiden die de kwaliteit van het geoogste product beïnvloeden</a:t>
            </a:r>
          </a:p>
          <a:p>
            <a:pPr marL="0" indent="0">
              <a:buNone/>
            </a:pPr>
            <a:endParaRPr lang="nl-NL" dirty="0"/>
          </a:p>
        </p:txBody>
      </p:sp>
    </p:spTree>
    <p:extLst>
      <p:ext uri="{BB962C8B-B14F-4D97-AF65-F5344CB8AC3E}">
        <p14:creationId xmlns:p14="http://schemas.microsoft.com/office/powerpoint/2010/main" val="327459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E904E-2C78-4E29-9498-ADEBC3C0BF7F}"/>
              </a:ext>
            </a:extLst>
          </p:cNvPr>
          <p:cNvSpPr>
            <a:spLocks noGrp="1"/>
          </p:cNvSpPr>
          <p:nvPr>
            <p:ph type="title"/>
          </p:nvPr>
        </p:nvSpPr>
        <p:spPr/>
        <p:txBody>
          <a:bodyPr/>
          <a:lstStyle/>
          <a:p>
            <a:r>
              <a:rPr lang="nl-NL" dirty="0"/>
              <a:t>Indeling van planten</a:t>
            </a:r>
          </a:p>
        </p:txBody>
      </p:sp>
      <p:sp>
        <p:nvSpPr>
          <p:cNvPr id="3" name="Tijdelijke aanduiding voor inhoud 2">
            <a:extLst>
              <a:ext uri="{FF2B5EF4-FFF2-40B4-BE49-F238E27FC236}">
                <a16:creationId xmlns:a16="http://schemas.microsoft.com/office/drawing/2014/main" id="{6C096411-DEF0-444D-B63D-710E9974519D}"/>
              </a:ext>
            </a:extLst>
          </p:cNvPr>
          <p:cNvSpPr>
            <a:spLocks noGrp="1"/>
          </p:cNvSpPr>
          <p:nvPr>
            <p:ph idx="1"/>
          </p:nvPr>
        </p:nvSpPr>
        <p:spPr/>
        <p:txBody>
          <a:bodyPr>
            <a:normAutofit lnSpcReduction="10000"/>
          </a:bodyPr>
          <a:lstStyle/>
          <a:p>
            <a:pPr marL="0" indent="0">
              <a:buNone/>
            </a:pPr>
            <a:r>
              <a:rPr lang="nl-NL" dirty="0"/>
              <a:t>Landplanten</a:t>
            </a:r>
          </a:p>
          <a:p>
            <a:r>
              <a:rPr lang="nl-NL" dirty="0"/>
              <a:t>Mossen</a:t>
            </a:r>
          </a:p>
          <a:p>
            <a:r>
              <a:rPr lang="nl-NL" dirty="0"/>
              <a:t>Varens</a:t>
            </a:r>
          </a:p>
          <a:p>
            <a:r>
              <a:rPr lang="nl-NL" dirty="0"/>
              <a:t>Zaadplanten (bloeiende planten)</a:t>
            </a:r>
          </a:p>
          <a:p>
            <a:pPr marL="0" indent="0">
              <a:buNone/>
            </a:pPr>
            <a:endParaRPr lang="nl-NL" dirty="0"/>
          </a:p>
          <a:p>
            <a:pPr marL="0" indent="0">
              <a:buNone/>
            </a:pPr>
            <a:r>
              <a:rPr lang="nl-NL" dirty="0"/>
              <a:t>Vegetatieve fase:</a:t>
            </a:r>
          </a:p>
          <a:p>
            <a:r>
              <a:rPr lang="nl-NL" dirty="0"/>
              <a:t>Groei van bladeren, wortels en stengels</a:t>
            </a:r>
          </a:p>
          <a:p>
            <a:pPr marL="0" indent="0">
              <a:buNone/>
            </a:pPr>
            <a:r>
              <a:rPr lang="nl-NL" dirty="0"/>
              <a:t>Generatieve fase:</a:t>
            </a:r>
          </a:p>
          <a:p>
            <a:r>
              <a:rPr lang="nl-NL" dirty="0"/>
              <a:t>Bloem en zaadvorming</a:t>
            </a:r>
          </a:p>
        </p:txBody>
      </p:sp>
    </p:spTree>
    <p:extLst>
      <p:ext uri="{BB962C8B-B14F-4D97-AF65-F5344CB8AC3E}">
        <p14:creationId xmlns:p14="http://schemas.microsoft.com/office/powerpoint/2010/main" val="402562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1000"/>
                                        <p:tgtEl>
                                          <p:spTgt spid="3">
                                            <p:txEl>
                                              <p:pRg st="7" end="7"/>
                                            </p:txEl>
                                          </p:spTgt>
                                        </p:tgtEl>
                                      </p:cBhvr>
                                    </p:animEffect>
                                    <p:anim calcmode="lin" valueType="num">
                                      <p:cBhvr>
                                        <p:cTn id="3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1000"/>
                                        <p:tgtEl>
                                          <p:spTgt spid="3">
                                            <p:txEl>
                                              <p:pRg st="8" end="8"/>
                                            </p:txEl>
                                          </p:spTgt>
                                        </p:tgtEl>
                                      </p:cBhvr>
                                    </p:animEffect>
                                    <p:anim calcmode="lin" valueType="num">
                                      <p:cBhvr>
                                        <p:cTn id="4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4A300-6CBC-49EE-91BB-6C19DB07D3C0}"/>
              </a:ext>
            </a:extLst>
          </p:cNvPr>
          <p:cNvSpPr>
            <a:spLocks noGrp="1"/>
          </p:cNvSpPr>
          <p:nvPr>
            <p:ph type="title"/>
          </p:nvPr>
        </p:nvSpPr>
        <p:spPr/>
        <p:txBody>
          <a:bodyPr/>
          <a:lstStyle/>
          <a:p>
            <a:r>
              <a:rPr lang="nl-NL" dirty="0"/>
              <a:t>Eén en tweezaadlobbigen</a:t>
            </a:r>
          </a:p>
        </p:txBody>
      </p:sp>
      <p:sp>
        <p:nvSpPr>
          <p:cNvPr id="4" name="Tijdelijke aanduiding voor tekst 3">
            <a:extLst>
              <a:ext uri="{FF2B5EF4-FFF2-40B4-BE49-F238E27FC236}">
                <a16:creationId xmlns:a16="http://schemas.microsoft.com/office/drawing/2014/main" id="{D38F9D9A-CA19-41DE-A8FC-B4728E157B16}"/>
              </a:ext>
            </a:extLst>
          </p:cNvPr>
          <p:cNvSpPr>
            <a:spLocks noGrp="1"/>
          </p:cNvSpPr>
          <p:nvPr>
            <p:ph type="body" idx="1"/>
          </p:nvPr>
        </p:nvSpPr>
        <p:spPr>
          <a:xfrm>
            <a:off x="862014" y="1396156"/>
            <a:ext cx="5157787" cy="823912"/>
          </a:xfrm>
        </p:spPr>
        <p:txBody>
          <a:bodyPr/>
          <a:lstStyle/>
          <a:p>
            <a:r>
              <a:rPr lang="nl-NL" dirty="0" err="1"/>
              <a:t>Eenzaadlobbigen</a:t>
            </a:r>
            <a:r>
              <a:rPr lang="nl-NL" dirty="0"/>
              <a:t> of </a:t>
            </a:r>
            <a:r>
              <a:rPr lang="nl-NL" dirty="0" err="1"/>
              <a:t>monocotylen</a:t>
            </a:r>
            <a:endParaRPr lang="nl-NL" dirty="0"/>
          </a:p>
        </p:txBody>
      </p:sp>
      <p:sp>
        <p:nvSpPr>
          <p:cNvPr id="5" name="Tijdelijke aanduiding voor inhoud 4">
            <a:extLst>
              <a:ext uri="{FF2B5EF4-FFF2-40B4-BE49-F238E27FC236}">
                <a16:creationId xmlns:a16="http://schemas.microsoft.com/office/drawing/2014/main" id="{4D29DD5A-428F-417F-8E3F-18C22DC40C08}"/>
              </a:ext>
            </a:extLst>
          </p:cNvPr>
          <p:cNvSpPr>
            <a:spLocks noGrp="1"/>
          </p:cNvSpPr>
          <p:nvPr>
            <p:ph sz="half" idx="2"/>
          </p:nvPr>
        </p:nvSpPr>
        <p:spPr/>
        <p:txBody>
          <a:bodyPr>
            <a:normAutofit fontScale="92500" lnSpcReduction="20000"/>
          </a:bodyPr>
          <a:lstStyle/>
          <a:p>
            <a:pPr marL="0" indent="0">
              <a:buNone/>
            </a:pPr>
            <a:r>
              <a:rPr lang="nl-NL" dirty="0"/>
              <a:t>Grassen, granen en bolgewassen</a:t>
            </a:r>
          </a:p>
          <a:p>
            <a:r>
              <a:rPr lang="nl-NL" dirty="0"/>
              <a:t>geen duidelijke hoofdwortel</a:t>
            </a:r>
          </a:p>
          <a:p>
            <a:r>
              <a:rPr lang="nl-NL" dirty="0"/>
              <a:t>één </a:t>
            </a:r>
            <a:r>
              <a:rPr lang="nl-NL" dirty="0" err="1"/>
              <a:t>kiemlob</a:t>
            </a:r>
            <a:r>
              <a:rPr lang="nl-NL" dirty="0"/>
              <a:t> of zaadlob</a:t>
            </a:r>
          </a:p>
          <a:p>
            <a:r>
              <a:rPr lang="nl-NL" dirty="0"/>
              <a:t>Diep groeipunt</a:t>
            </a:r>
          </a:p>
          <a:p>
            <a:r>
              <a:rPr lang="nl-NL" dirty="0"/>
              <a:t>Nerven zijn parallelvormig		</a:t>
            </a:r>
          </a:p>
          <a:p>
            <a:endParaRPr lang="nl-NL" dirty="0"/>
          </a:p>
          <a:p>
            <a:pPr marL="0" indent="0">
              <a:buNone/>
            </a:pPr>
            <a:r>
              <a:rPr lang="nl-NL" dirty="0"/>
              <a:t>Voorbeelden:</a:t>
            </a:r>
          </a:p>
          <a:p>
            <a:pPr marL="0" indent="0">
              <a:buNone/>
            </a:pPr>
            <a:r>
              <a:rPr lang="nl-NL" dirty="0"/>
              <a:t>Kweek, hanenpoot, straatgras</a:t>
            </a:r>
          </a:p>
        </p:txBody>
      </p:sp>
      <p:sp>
        <p:nvSpPr>
          <p:cNvPr id="6" name="Tijdelijke aanduiding voor tekst 5">
            <a:extLst>
              <a:ext uri="{FF2B5EF4-FFF2-40B4-BE49-F238E27FC236}">
                <a16:creationId xmlns:a16="http://schemas.microsoft.com/office/drawing/2014/main" id="{B3944391-1CB5-472F-B0DE-260BB5E484CD}"/>
              </a:ext>
            </a:extLst>
          </p:cNvPr>
          <p:cNvSpPr>
            <a:spLocks noGrp="1"/>
          </p:cNvSpPr>
          <p:nvPr>
            <p:ph type="body" sz="quarter" idx="3"/>
          </p:nvPr>
        </p:nvSpPr>
        <p:spPr/>
        <p:txBody>
          <a:bodyPr/>
          <a:lstStyle/>
          <a:p>
            <a:r>
              <a:rPr lang="nl-NL" dirty="0"/>
              <a:t>Tweezaadlobbigen, </a:t>
            </a:r>
            <a:r>
              <a:rPr lang="nl-NL" dirty="0" err="1"/>
              <a:t>breedbladigen</a:t>
            </a:r>
            <a:r>
              <a:rPr lang="nl-NL" dirty="0"/>
              <a:t> of </a:t>
            </a:r>
            <a:r>
              <a:rPr lang="nl-NL" dirty="0" err="1"/>
              <a:t>dicotylen</a:t>
            </a:r>
            <a:endParaRPr lang="nl-NL" dirty="0"/>
          </a:p>
        </p:txBody>
      </p:sp>
      <p:sp>
        <p:nvSpPr>
          <p:cNvPr id="7" name="Tijdelijke aanduiding voor inhoud 6">
            <a:extLst>
              <a:ext uri="{FF2B5EF4-FFF2-40B4-BE49-F238E27FC236}">
                <a16:creationId xmlns:a16="http://schemas.microsoft.com/office/drawing/2014/main" id="{7CC63D75-F968-465C-8BE7-A130AC602E4A}"/>
              </a:ext>
            </a:extLst>
          </p:cNvPr>
          <p:cNvSpPr>
            <a:spLocks noGrp="1"/>
          </p:cNvSpPr>
          <p:nvPr>
            <p:ph sz="quarter" idx="4"/>
          </p:nvPr>
        </p:nvSpPr>
        <p:spPr/>
        <p:txBody>
          <a:bodyPr>
            <a:normAutofit fontScale="85000" lnSpcReduction="20000"/>
          </a:bodyPr>
          <a:lstStyle/>
          <a:p>
            <a:pPr marL="0" indent="0">
              <a:buNone/>
            </a:pPr>
            <a:r>
              <a:rPr lang="nl-NL" dirty="0"/>
              <a:t>Alle andere bloeiende planten</a:t>
            </a:r>
          </a:p>
          <a:p>
            <a:r>
              <a:rPr lang="nl-NL" dirty="0"/>
              <a:t>Hoofdwortel met zijwortels</a:t>
            </a:r>
          </a:p>
          <a:p>
            <a:r>
              <a:rPr lang="nl-NL" dirty="0"/>
              <a:t>Twee kiemblaadjes of zaadlobben</a:t>
            </a:r>
          </a:p>
          <a:p>
            <a:r>
              <a:rPr lang="nl-NL" dirty="0"/>
              <a:t>Groeipunt vaak hoger in de plant</a:t>
            </a:r>
          </a:p>
          <a:p>
            <a:r>
              <a:rPr lang="nl-NL" dirty="0"/>
              <a:t>Vertakte nervenstructuur in het blad   </a:t>
            </a:r>
          </a:p>
          <a:p>
            <a:pPr marL="0" indent="0">
              <a:buNone/>
            </a:pPr>
            <a:endParaRPr lang="nl-NL" dirty="0"/>
          </a:p>
          <a:p>
            <a:pPr marL="0" indent="0">
              <a:buNone/>
            </a:pPr>
            <a:endParaRPr lang="nl-NL" dirty="0"/>
          </a:p>
          <a:p>
            <a:pPr marL="0" indent="0">
              <a:buNone/>
            </a:pPr>
            <a:r>
              <a:rPr lang="nl-NL" dirty="0"/>
              <a:t>Voorbeelden:</a:t>
            </a:r>
          </a:p>
          <a:p>
            <a:pPr marL="0" indent="0">
              <a:buNone/>
            </a:pPr>
            <a:r>
              <a:rPr lang="nl-NL" dirty="0"/>
              <a:t>Kamille, dovenetel, kleefkruid</a:t>
            </a:r>
          </a:p>
        </p:txBody>
      </p:sp>
    </p:spTree>
    <p:extLst>
      <p:ext uri="{BB962C8B-B14F-4D97-AF65-F5344CB8AC3E}">
        <p14:creationId xmlns:p14="http://schemas.microsoft.com/office/powerpoint/2010/main" val="298761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1000"/>
                                        <p:tgtEl>
                                          <p:spTgt spid="5">
                                            <p:txEl>
                                              <p:pRg st="6" end="6"/>
                                            </p:txEl>
                                          </p:spTgt>
                                        </p:tgtEl>
                                      </p:cBhvr>
                                    </p:animEffect>
                                    <p:anim calcmode="lin" valueType="num">
                                      <p:cBhvr>
                                        <p:cTn id="3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fade">
                                      <p:cBhvr>
                                        <p:cTn id="39" dur="1000"/>
                                        <p:tgtEl>
                                          <p:spTgt spid="5">
                                            <p:txEl>
                                              <p:pRg st="7" end="7"/>
                                            </p:txEl>
                                          </p:spTgt>
                                        </p:tgtEl>
                                      </p:cBhvr>
                                    </p:animEffect>
                                    <p:anim calcmode="lin" valueType="num">
                                      <p:cBhvr>
                                        <p:cTn id="4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7">
                                            <p:txEl>
                                              <p:pRg st="0" end="0"/>
                                            </p:txEl>
                                          </p:spTgt>
                                        </p:tgtEl>
                                        <p:attrNameLst>
                                          <p:attrName>style.visibility</p:attrName>
                                        </p:attrNameLst>
                                      </p:cBhvr>
                                      <p:to>
                                        <p:strVal val="visible"/>
                                      </p:to>
                                    </p:set>
                                    <p:animEffect transition="in" filter="fade">
                                      <p:cBhvr>
                                        <p:cTn id="46" dur="1000"/>
                                        <p:tgtEl>
                                          <p:spTgt spid="7">
                                            <p:txEl>
                                              <p:pRg st="0" end="0"/>
                                            </p:txEl>
                                          </p:spTgt>
                                        </p:tgtEl>
                                      </p:cBhvr>
                                    </p:animEffect>
                                    <p:anim calcmode="lin" valueType="num">
                                      <p:cBhvr>
                                        <p:cTn id="4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7">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animEffect transition="in" filter="fade">
                                      <p:cBhvr>
                                        <p:cTn id="51" dur="1000"/>
                                        <p:tgtEl>
                                          <p:spTgt spid="7">
                                            <p:txEl>
                                              <p:pRg st="1" end="1"/>
                                            </p:txEl>
                                          </p:spTgt>
                                        </p:tgtEl>
                                      </p:cBhvr>
                                    </p:animEffect>
                                    <p:anim calcmode="lin" valueType="num">
                                      <p:cBhvr>
                                        <p:cTn id="5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7">
                                            <p:txEl>
                                              <p:pRg st="1" end="1"/>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7">
                                            <p:txEl>
                                              <p:pRg st="2" end="2"/>
                                            </p:txEl>
                                          </p:spTgt>
                                        </p:tgtEl>
                                        <p:attrNameLst>
                                          <p:attrName>style.visibility</p:attrName>
                                        </p:attrNameLst>
                                      </p:cBhvr>
                                      <p:to>
                                        <p:strVal val="visible"/>
                                      </p:to>
                                    </p:set>
                                    <p:animEffect transition="in" filter="fade">
                                      <p:cBhvr>
                                        <p:cTn id="56" dur="1000"/>
                                        <p:tgtEl>
                                          <p:spTgt spid="7">
                                            <p:txEl>
                                              <p:pRg st="2" end="2"/>
                                            </p:txEl>
                                          </p:spTgt>
                                        </p:tgtEl>
                                      </p:cBhvr>
                                    </p:animEffect>
                                    <p:anim calcmode="lin" valueType="num">
                                      <p:cBhvr>
                                        <p:cTn id="5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2" end="2"/>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7">
                                            <p:txEl>
                                              <p:pRg st="3" end="3"/>
                                            </p:txEl>
                                          </p:spTgt>
                                        </p:tgtEl>
                                        <p:attrNameLst>
                                          <p:attrName>style.visibility</p:attrName>
                                        </p:attrNameLst>
                                      </p:cBhvr>
                                      <p:to>
                                        <p:strVal val="visible"/>
                                      </p:to>
                                    </p:set>
                                    <p:animEffect transition="in" filter="fade">
                                      <p:cBhvr>
                                        <p:cTn id="61" dur="1000"/>
                                        <p:tgtEl>
                                          <p:spTgt spid="7">
                                            <p:txEl>
                                              <p:pRg st="3" end="3"/>
                                            </p:txEl>
                                          </p:spTgt>
                                        </p:tgtEl>
                                      </p:cBhvr>
                                    </p:animEffect>
                                    <p:anim calcmode="lin" valueType="num">
                                      <p:cBhvr>
                                        <p:cTn id="6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7">
                                            <p:txEl>
                                              <p:pRg st="3" end="3"/>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7">
                                            <p:txEl>
                                              <p:pRg st="4" end="4"/>
                                            </p:txEl>
                                          </p:spTgt>
                                        </p:tgtEl>
                                        <p:attrNameLst>
                                          <p:attrName>style.visibility</p:attrName>
                                        </p:attrNameLst>
                                      </p:cBhvr>
                                      <p:to>
                                        <p:strVal val="visible"/>
                                      </p:to>
                                    </p:set>
                                    <p:animEffect transition="in" filter="fade">
                                      <p:cBhvr>
                                        <p:cTn id="66" dur="1000"/>
                                        <p:tgtEl>
                                          <p:spTgt spid="7">
                                            <p:txEl>
                                              <p:pRg st="4" end="4"/>
                                            </p:txEl>
                                          </p:spTgt>
                                        </p:tgtEl>
                                      </p:cBhvr>
                                    </p:animEffect>
                                    <p:anim calcmode="lin" valueType="num">
                                      <p:cBhvr>
                                        <p:cTn id="67"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7">
                                            <p:txEl>
                                              <p:pRg st="7" end="7"/>
                                            </p:txEl>
                                          </p:spTgt>
                                        </p:tgtEl>
                                        <p:attrNameLst>
                                          <p:attrName>style.visibility</p:attrName>
                                        </p:attrNameLst>
                                      </p:cBhvr>
                                      <p:to>
                                        <p:strVal val="visible"/>
                                      </p:to>
                                    </p:set>
                                    <p:animEffect transition="in" filter="fade">
                                      <p:cBhvr>
                                        <p:cTn id="73" dur="1000"/>
                                        <p:tgtEl>
                                          <p:spTgt spid="7">
                                            <p:txEl>
                                              <p:pRg st="7" end="7"/>
                                            </p:txEl>
                                          </p:spTgt>
                                        </p:tgtEl>
                                      </p:cBhvr>
                                    </p:animEffect>
                                    <p:anim calcmode="lin" valueType="num">
                                      <p:cBhvr>
                                        <p:cTn id="74"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75" dur="1000" fill="hold"/>
                                        <p:tgtEl>
                                          <p:spTgt spid="7">
                                            <p:txEl>
                                              <p:pRg st="7" end="7"/>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7">
                                            <p:txEl>
                                              <p:pRg st="8" end="8"/>
                                            </p:txEl>
                                          </p:spTgt>
                                        </p:tgtEl>
                                        <p:attrNameLst>
                                          <p:attrName>style.visibility</p:attrName>
                                        </p:attrNameLst>
                                      </p:cBhvr>
                                      <p:to>
                                        <p:strVal val="visible"/>
                                      </p:to>
                                    </p:set>
                                    <p:animEffect transition="in" filter="fade">
                                      <p:cBhvr>
                                        <p:cTn id="78" dur="1000"/>
                                        <p:tgtEl>
                                          <p:spTgt spid="7">
                                            <p:txEl>
                                              <p:pRg st="8" end="8"/>
                                            </p:txEl>
                                          </p:spTgt>
                                        </p:tgtEl>
                                      </p:cBhvr>
                                    </p:animEffect>
                                    <p:anim calcmode="lin" valueType="num">
                                      <p:cBhvr>
                                        <p:cTn id="79"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80"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217B4-57E0-4879-90C2-A9AE55E75D01}"/>
              </a:ext>
            </a:extLst>
          </p:cNvPr>
          <p:cNvSpPr>
            <a:spLocks noGrp="1"/>
          </p:cNvSpPr>
          <p:nvPr>
            <p:ph type="title"/>
          </p:nvPr>
        </p:nvSpPr>
        <p:spPr/>
        <p:txBody>
          <a:bodyPr/>
          <a:lstStyle/>
          <a:p>
            <a:r>
              <a:rPr lang="nl-NL" dirty="0"/>
              <a:t>Voorjaars, herfst en jaarrond </a:t>
            </a:r>
            <a:r>
              <a:rPr lang="nl-NL" dirty="0" err="1"/>
              <a:t>kiemers</a:t>
            </a:r>
            <a:endParaRPr lang="nl-NL" dirty="0"/>
          </a:p>
        </p:txBody>
      </p:sp>
      <p:pic>
        <p:nvPicPr>
          <p:cNvPr id="16" name="Tijdelijke aanduiding voor inhoud 15">
            <a:extLst>
              <a:ext uri="{FF2B5EF4-FFF2-40B4-BE49-F238E27FC236}">
                <a16:creationId xmlns:a16="http://schemas.microsoft.com/office/drawing/2014/main" id="{D6815016-8D00-4BFA-92A1-EADB6DCD48DF}"/>
              </a:ext>
            </a:extLst>
          </p:cNvPr>
          <p:cNvPicPr>
            <a:picLocks noGrp="1" noChangeAspect="1"/>
          </p:cNvPicPr>
          <p:nvPr>
            <p:ph sz="half" idx="1"/>
          </p:nvPr>
        </p:nvPicPr>
        <p:blipFill>
          <a:blip r:embed="rId2"/>
          <a:stretch>
            <a:fillRect/>
          </a:stretch>
        </p:blipFill>
        <p:spPr>
          <a:xfrm>
            <a:off x="883039" y="1825625"/>
            <a:ext cx="2615421" cy="1958975"/>
          </a:xfrm>
          <a:prstGeom prst="rect">
            <a:avLst/>
          </a:prstGeom>
        </p:spPr>
      </p:pic>
      <p:sp>
        <p:nvSpPr>
          <p:cNvPr id="8" name="Tijdelijke aanduiding voor tekst 7">
            <a:extLst>
              <a:ext uri="{FF2B5EF4-FFF2-40B4-BE49-F238E27FC236}">
                <a16:creationId xmlns:a16="http://schemas.microsoft.com/office/drawing/2014/main" id="{11077EE8-F63F-41BC-B7BF-9E5BA886152B}"/>
              </a:ext>
            </a:extLst>
          </p:cNvPr>
          <p:cNvSpPr>
            <a:spLocks noGrp="1"/>
          </p:cNvSpPr>
          <p:nvPr>
            <p:ph type="body" sz="half" idx="13"/>
          </p:nvPr>
        </p:nvSpPr>
        <p:spPr>
          <a:xfrm>
            <a:off x="406400" y="4419599"/>
            <a:ext cx="3568700" cy="1953065"/>
          </a:xfrm>
        </p:spPr>
        <p:txBody>
          <a:bodyPr>
            <a:normAutofit/>
          </a:bodyPr>
          <a:lstStyle/>
          <a:p>
            <a:r>
              <a:rPr lang="nl-NL" sz="2000" dirty="0" err="1" smtClean="0"/>
              <a:t>Melganzevoet</a:t>
            </a:r>
            <a:endParaRPr lang="nl-NL" sz="2000" dirty="0" smtClean="0"/>
          </a:p>
          <a:p>
            <a:r>
              <a:rPr lang="nl-NL" sz="2000" dirty="0" smtClean="0"/>
              <a:t>Kiemt hoofdzakelijk in het voorjaar, meestal in gewassen waarvoor in het voorjaar een zaaibedbereiding wordt uitgevoerd. </a:t>
            </a:r>
            <a:endParaRPr lang="nl-NL" sz="2000" dirty="0"/>
          </a:p>
        </p:txBody>
      </p:sp>
      <p:sp>
        <p:nvSpPr>
          <p:cNvPr id="9" name="Tijdelijke aanduiding voor tekst 8">
            <a:extLst>
              <a:ext uri="{FF2B5EF4-FFF2-40B4-BE49-F238E27FC236}">
                <a16:creationId xmlns:a16="http://schemas.microsoft.com/office/drawing/2014/main" id="{623BE3F0-DA1D-4D75-AD9C-1405458DB15E}"/>
              </a:ext>
            </a:extLst>
          </p:cNvPr>
          <p:cNvSpPr>
            <a:spLocks noGrp="1"/>
          </p:cNvSpPr>
          <p:nvPr>
            <p:ph type="body" sz="half" idx="14"/>
          </p:nvPr>
        </p:nvSpPr>
        <p:spPr/>
        <p:txBody>
          <a:bodyPr/>
          <a:lstStyle/>
          <a:p>
            <a:r>
              <a:rPr lang="nl-NL" dirty="0" err="1"/>
              <a:t>voorjaarskiemer</a:t>
            </a:r>
            <a:endParaRPr lang="nl-NL" dirty="0"/>
          </a:p>
        </p:txBody>
      </p:sp>
      <p:pic>
        <p:nvPicPr>
          <p:cNvPr id="18" name="Tijdelijke aanduiding voor inhoud 17">
            <a:extLst>
              <a:ext uri="{FF2B5EF4-FFF2-40B4-BE49-F238E27FC236}">
                <a16:creationId xmlns:a16="http://schemas.microsoft.com/office/drawing/2014/main" id="{F5743CE8-CF64-479B-9AD0-F17A0449DFED}"/>
              </a:ext>
            </a:extLst>
          </p:cNvPr>
          <p:cNvPicPr>
            <a:picLocks noGrp="1" noChangeAspect="1"/>
          </p:cNvPicPr>
          <p:nvPr>
            <p:ph sz="half" idx="15"/>
          </p:nvPr>
        </p:nvPicPr>
        <p:blipFill>
          <a:blip r:embed="rId3"/>
          <a:stretch>
            <a:fillRect/>
          </a:stretch>
        </p:blipFill>
        <p:spPr>
          <a:xfrm>
            <a:off x="8730010" y="1825625"/>
            <a:ext cx="2644080" cy="1958975"/>
          </a:xfrm>
          <a:prstGeom prst="rect">
            <a:avLst/>
          </a:prstGeom>
        </p:spPr>
      </p:pic>
      <p:sp>
        <p:nvSpPr>
          <p:cNvPr id="11" name="Tijdelijke aanduiding voor tekst 10">
            <a:extLst>
              <a:ext uri="{FF2B5EF4-FFF2-40B4-BE49-F238E27FC236}">
                <a16:creationId xmlns:a16="http://schemas.microsoft.com/office/drawing/2014/main" id="{C00AD54A-028C-4D2C-92F2-E0CAB6585F3E}"/>
              </a:ext>
            </a:extLst>
          </p:cNvPr>
          <p:cNvSpPr>
            <a:spLocks noGrp="1"/>
          </p:cNvSpPr>
          <p:nvPr>
            <p:ph type="body" sz="half" idx="16"/>
          </p:nvPr>
        </p:nvSpPr>
        <p:spPr/>
        <p:txBody>
          <a:bodyPr>
            <a:normAutofit/>
          </a:bodyPr>
          <a:lstStyle/>
          <a:p>
            <a:r>
              <a:rPr lang="nl-NL" sz="2000" dirty="0" smtClean="0"/>
              <a:t>Vogelmuur</a:t>
            </a:r>
          </a:p>
          <a:p>
            <a:r>
              <a:rPr lang="nl-NL" sz="2000" dirty="0" smtClean="0"/>
              <a:t>Kiemt jaarrond</a:t>
            </a:r>
            <a:endParaRPr lang="nl-NL" sz="2000" dirty="0"/>
          </a:p>
        </p:txBody>
      </p:sp>
      <p:sp>
        <p:nvSpPr>
          <p:cNvPr id="12" name="Tijdelijke aanduiding voor tekst 11">
            <a:extLst>
              <a:ext uri="{FF2B5EF4-FFF2-40B4-BE49-F238E27FC236}">
                <a16:creationId xmlns:a16="http://schemas.microsoft.com/office/drawing/2014/main" id="{803E4B19-E9DF-4057-BC63-85991BE4D011}"/>
              </a:ext>
            </a:extLst>
          </p:cNvPr>
          <p:cNvSpPr>
            <a:spLocks noGrp="1"/>
          </p:cNvSpPr>
          <p:nvPr>
            <p:ph type="body" sz="half" idx="17"/>
          </p:nvPr>
        </p:nvSpPr>
        <p:spPr/>
        <p:txBody>
          <a:bodyPr/>
          <a:lstStyle/>
          <a:p>
            <a:r>
              <a:rPr lang="nl-NL" dirty="0" err="1"/>
              <a:t>Jaarrondkiemer</a:t>
            </a:r>
            <a:endParaRPr lang="nl-NL" dirty="0"/>
          </a:p>
        </p:txBody>
      </p:sp>
      <p:pic>
        <p:nvPicPr>
          <p:cNvPr id="17" name="Tijdelijke aanduiding voor inhoud 16">
            <a:extLst>
              <a:ext uri="{FF2B5EF4-FFF2-40B4-BE49-F238E27FC236}">
                <a16:creationId xmlns:a16="http://schemas.microsoft.com/office/drawing/2014/main" id="{66E4A344-838E-4154-A85C-A610F80D9CA4}"/>
              </a:ext>
            </a:extLst>
          </p:cNvPr>
          <p:cNvPicPr>
            <a:picLocks noGrp="1" noChangeAspect="1"/>
          </p:cNvPicPr>
          <p:nvPr>
            <p:ph sz="half" idx="18"/>
          </p:nvPr>
        </p:nvPicPr>
        <p:blipFill>
          <a:blip r:embed="rId4"/>
          <a:stretch>
            <a:fillRect/>
          </a:stretch>
        </p:blipFill>
        <p:spPr>
          <a:xfrm>
            <a:off x="4846440" y="1825625"/>
            <a:ext cx="2613420" cy="1958975"/>
          </a:xfrm>
          <a:prstGeom prst="rect">
            <a:avLst/>
          </a:prstGeom>
        </p:spPr>
      </p:pic>
      <p:sp>
        <p:nvSpPr>
          <p:cNvPr id="14" name="Tijdelijke aanduiding voor tekst 13">
            <a:extLst>
              <a:ext uri="{FF2B5EF4-FFF2-40B4-BE49-F238E27FC236}">
                <a16:creationId xmlns:a16="http://schemas.microsoft.com/office/drawing/2014/main" id="{A2AFC941-F803-4A99-9952-851D92B497F2}"/>
              </a:ext>
            </a:extLst>
          </p:cNvPr>
          <p:cNvSpPr>
            <a:spLocks noGrp="1"/>
          </p:cNvSpPr>
          <p:nvPr>
            <p:ph type="body" sz="half" idx="19"/>
          </p:nvPr>
        </p:nvSpPr>
        <p:spPr>
          <a:xfrm>
            <a:off x="4368800" y="4419600"/>
            <a:ext cx="3568700" cy="1953064"/>
          </a:xfrm>
        </p:spPr>
        <p:txBody>
          <a:bodyPr>
            <a:normAutofit/>
          </a:bodyPr>
          <a:lstStyle/>
          <a:p>
            <a:r>
              <a:rPr lang="nl-NL" sz="2000" dirty="0" smtClean="0"/>
              <a:t>Kamille</a:t>
            </a:r>
          </a:p>
          <a:p>
            <a:r>
              <a:rPr lang="nl-NL" sz="2000" dirty="0" smtClean="0"/>
              <a:t>Kiemt hoofdzakelijk in het najaar, vaak in wintergranen</a:t>
            </a:r>
            <a:endParaRPr lang="nl-NL" sz="2000" dirty="0"/>
          </a:p>
        </p:txBody>
      </p:sp>
      <p:sp>
        <p:nvSpPr>
          <p:cNvPr id="15" name="Tijdelijke aanduiding voor tekst 14">
            <a:extLst>
              <a:ext uri="{FF2B5EF4-FFF2-40B4-BE49-F238E27FC236}">
                <a16:creationId xmlns:a16="http://schemas.microsoft.com/office/drawing/2014/main" id="{522749D9-AA03-4D89-9A41-CE4AFAA0EF98}"/>
              </a:ext>
            </a:extLst>
          </p:cNvPr>
          <p:cNvSpPr>
            <a:spLocks noGrp="1"/>
          </p:cNvSpPr>
          <p:nvPr>
            <p:ph type="body" sz="half" idx="20"/>
          </p:nvPr>
        </p:nvSpPr>
        <p:spPr/>
        <p:txBody>
          <a:bodyPr/>
          <a:lstStyle/>
          <a:p>
            <a:r>
              <a:rPr lang="nl-NL" dirty="0" err="1"/>
              <a:t>herstkiemer</a:t>
            </a:r>
            <a:endParaRPr lang="nl-NL" dirty="0"/>
          </a:p>
        </p:txBody>
      </p:sp>
    </p:spTree>
    <p:extLst>
      <p:ext uri="{BB962C8B-B14F-4D97-AF65-F5344CB8AC3E}">
        <p14:creationId xmlns:p14="http://schemas.microsoft.com/office/powerpoint/2010/main" val="274185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anim calcmode="lin" valueType="num">
                                      <p:cBhvr>
                                        <p:cTn id="2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1000"/>
                                        <p:tgtEl>
                                          <p:spTgt spid="14">
                                            <p:txEl>
                                              <p:pRg st="1" end="1"/>
                                            </p:txEl>
                                          </p:spTgt>
                                        </p:tgtEl>
                                      </p:cBhvr>
                                    </p:animEffect>
                                    <p:anim calcmode="lin" valueType="num">
                                      <p:cBhvr>
                                        <p:cTn id="2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1000"/>
                                        <p:tgtEl>
                                          <p:spTgt spid="11">
                                            <p:txEl>
                                              <p:pRg st="0" end="0"/>
                                            </p:txEl>
                                          </p:spTgt>
                                        </p:tgtEl>
                                      </p:cBhvr>
                                    </p:animEffect>
                                    <p:anim calcmode="lin" valueType="num">
                                      <p:cBhvr>
                                        <p:cTn id="3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fade">
                                      <p:cBhvr>
                                        <p:cTn id="36" dur="1000"/>
                                        <p:tgtEl>
                                          <p:spTgt spid="11">
                                            <p:txEl>
                                              <p:pRg st="1" end="1"/>
                                            </p:txEl>
                                          </p:spTgt>
                                        </p:tgtEl>
                                      </p:cBhvr>
                                    </p:animEffect>
                                    <p:anim calcmode="lin" valueType="num">
                                      <p:cBhvr>
                                        <p:cTn id="37"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9696CFA7-2355-4C19-BB31-3E12D2ADC94E}"/>
              </a:ext>
            </a:extLst>
          </p:cNvPr>
          <p:cNvSpPr>
            <a:spLocks noGrp="1"/>
          </p:cNvSpPr>
          <p:nvPr>
            <p:ph type="title"/>
          </p:nvPr>
        </p:nvSpPr>
        <p:spPr/>
        <p:txBody>
          <a:bodyPr/>
          <a:lstStyle/>
          <a:p>
            <a:r>
              <a:rPr lang="nl-NL" dirty="0"/>
              <a:t>Zaad- en overblijvende onkruiden</a:t>
            </a:r>
          </a:p>
        </p:txBody>
      </p:sp>
      <p:pic>
        <p:nvPicPr>
          <p:cNvPr id="25" name="Tijdelijke aanduiding voor inhoud 24">
            <a:extLst>
              <a:ext uri="{FF2B5EF4-FFF2-40B4-BE49-F238E27FC236}">
                <a16:creationId xmlns:a16="http://schemas.microsoft.com/office/drawing/2014/main" id="{9AF8E9F2-FE6F-44A3-A3DC-419220496835}"/>
              </a:ext>
            </a:extLst>
          </p:cNvPr>
          <p:cNvPicPr>
            <a:picLocks noGrp="1" noChangeAspect="1"/>
          </p:cNvPicPr>
          <p:nvPr>
            <p:ph sz="half" idx="1"/>
          </p:nvPr>
        </p:nvPicPr>
        <p:blipFill>
          <a:blip r:embed="rId2"/>
          <a:stretch>
            <a:fillRect/>
          </a:stretch>
        </p:blipFill>
        <p:spPr>
          <a:xfrm>
            <a:off x="1520740" y="1286010"/>
            <a:ext cx="3348110" cy="2498590"/>
          </a:xfrm>
          <a:prstGeom prst="rect">
            <a:avLst/>
          </a:prstGeom>
        </p:spPr>
      </p:pic>
      <p:pic>
        <p:nvPicPr>
          <p:cNvPr id="26" name="Tijdelijke aanduiding voor inhoud 25">
            <a:extLst>
              <a:ext uri="{FF2B5EF4-FFF2-40B4-BE49-F238E27FC236}">
                <a16:creationId xmlns:a16="http://schemas.microsoft.com/office/drawing/2014/main" id="{79EDCEB6-9B9A-4B68-A30A-460D3AB4AC41}"/>
              </a:ext>
            </a:extLst>
          </p:cNvPr>
          <p:cNvPicPr>
            <a:picLocks noGrp="1" noChangeAspect="1"/>
          </p:cNvPicPr>
          <p:nvPr>
            <p:ph sz="half" idx="2"/>
          </p:nvPr>
        </p:nvPicPr>
        <p:blipFill>
          <a:blip r:embed="rId3"/>
          <a:stretch>
            <a:fillRect/>
          </a:stretch>
        </p:blipFill>
        <p:spPr>
          <a:xfrm>
            <a:off x="7326228" y="1286010"/>
            <a:ext cx="3345032" cy="2498590"/>
          </a:xfrm>
          <a:prstGeom prst="rect">
            <a:avLst/>
          </a:prstGeom>
        </p:spPr>
      </p:pic>
      <p:sp>
        <p:nvSpPr>
          <p:cNvPr id="21" name="Tijdelijke aanduiding voor tekst 20">
            <a:extLst>
              <a:ext uri="{FF2B5EF4-FFF2-40B4-BE49-F238E27FC236}">
                <a16:creationId xmlns:a16="http://schemas.microsoft.com/office/drawing/2014/main" id="{092F8F68-F8D4-401A-A554-CDE5CC690210}"/>
              </a:ext>
            </a:extLst>
          </p:cNvPr>
          <p:cNvSpPr>
            <a:spLocks noGrp="1"/>
          </p:cNvSpPr>
          <p:nvPr>
            <p:ph type="body" sz="half" idx="13"/>
          </p:nvPr>
        </p:nvSpPr>
        <p:spPr/>
        <p:txBody>
          <a:bodyPr>
            <a:normAutofit/>
          </a:bodyPr>
          <a:lstStyle/>
          <a:p>
            <a:r>
              <a:rPr lang="nl-NL" sz="2000" dirty="0"/>
              <a:t>Zaadonkruiden overleven alleen als zaad. Na de bloei sterven ze af.</a:t>
            </a:r>
          </a:p>
        </p:txBody>
      </p:sp>
      <p:sp>
        <p:nvSpPr>
          <p:cNvPr id="22" name="Tijdelijke aanduiding voor tekst 21">
            <a:extLst>
              <a:ext uri="{FF2B5EF4-FFF2-40B4-BE49-F238E27FC236}">
                <a16:creationId xmlns:a16="http://schemas.microsoft.com/office/drawing/2014/main" id="{1FD82F54-A712-4EE4-BE7F-EB0E32D98BE6}"/>
              </a:ext>
            </a:extLst>
          </p:cNvPr>
          <p:cNvSpPr>
            <a:spLocks noGrp="1"/>
          </p:cNvSpPr>
          <p:nvPr>
            <p:ph type="body" sz="half" idx="14"/>
          </p:nvPr>
        </p:nvSpPr>
        <p:spPr/>
        <p:txBody>
          <a:bodyPr/>
          <a:lstStyle/>
          <a:p>
            <a:r>
              <a:rPr lang="nl-NL" dirty="0"/>
              <a:t>Zaadonkruid, Straatgras</a:t>
            </a:r>
          </a:p>
        </p:txBody>
      </p:sp>
      <p:sp>
        <p:nvSpPr>
          <p:cNvPr id="23" name="Tijdelijke aanduiding voor tekst 22">
            <a:extLst>
              <a:ext uri="{FF2B5EF4-FFF2-40B4-BE49-F238E27FC236}">
                <a16:creationId xmlns:a16="http://schemas.microsoft.com/office/drawing/2014/main" id="{6CC93557-EAB2-4D0B-A31A-3CB910BF1834}"/>
              </a:ext>
            </a:extLst>
          </p:cNvPr>
          <p:cNvSpPr>
            <a:spLocks noGrp="1"/>
          </p:cNvSpPr>
          <p:nvPr>
            <p:ph type="body" sz="half" idx="15"/>
          </p:nvPr>
        </p:nvSpPr>
        <p:spPr/>
        <p:txBody>
          <a:bodyPr>
            <a:normAutofit/>
          </a:bodyPr>
          <a:lstStyle/>
          <a:p>
            <a:r>
              <a:rPr lang="nl-NL" sz="2000" dirty="0"/>
              <a:t>Overblijvende onkruiden houden zichzelf in stand met zaden en ondergrondse wortelstokken</a:t>
            </a:r>
          </a:p>
        </p:txBody>
      </p:sp>
      <p:sp>
        <p:nvSpPr>
          <p:cNvPr id="24" name="Tijdelijke aanduiding voor tekst 23">
            <a:extLst>
              <a:ext uri="{FF2B5EF4-FFF2-40B4-BE49-F238E27FC236}">
                <a16:creationId xmlns:a16="http://schemas.microsoft.com/office/drawing/2014/main" id="{E3B02047-9BF5-4500-A0F5-5BC78DFD0B81}"/>
              </a:ext>
            </a:extLst>
          </p:cNvPr>
          <p:cNvSpPr>
            <a:spLocks noGrp="1"/>
          </p:cNvSpPr>
          <p:nvPr>
            <p:ph type="body" sz="half" idx="16"/>
          </p:nvPr>
        </p:nvSpPr>
        <p:spPr/>
        <p:txBody>
          <a:bodyPr/>
          <a:lstStyle/>
          <a:p>
            <a:r>
              <a:rPr lang="nl-NL" dirty="0"/>
              <a:t>Overblijvende onkruiden, Kweek</a:t>
            </a:r>
          </a:p>
        </p:txBody>
      </p:sp>
    </p:spTree>
    <p:extLst>
      <p:ext uri="{BB962C8B-B14F-4D97-AF65-F5344CB8AC3E}">
        <p14:creationId xmlns:p14="http://schemas.microsoft.com/office/powerpoint/2010/main" val="43011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fade">
                                      <p:cBhvr>
                                        <p:cTn id="14" dur="1000"/>
                                        <p:tgtEl>
                                          <p:spTgt spid="23">
                                            <p:txEl>
                                              <p:pRg st="0" end="0"/>
                                            </p:txEl>
                                          </p:spTgt>
                                        </p:tgtEl>
                                      </p:cBhvr>
                                    </p:animEffect>
                                    <p:anim calcmode="lin" valueType="num">
                                      <p:cBhvr>
                                        <p:cTn id="15"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C1CACBC-EADE-4711-80E7-571BFF6C09D0}"/>
              </a:ext>
            </a:extLst>
          </p:cNvPr>
          <p:cNvSpPr>
            <a:spLocks noGrp="1"/>
          </p:cNvSpPr>
          <p:nvPr>
            <p:ph type="title"/>
          </p:nvPr>
        </p:nvSpPr>
        <p:spPr/>
        <p:txBody>
          <a:bodyPr/>
          <a:lstStyle/>
          <a:p>
            <a:r>
              <a:rPr lang="nl-NL" dirty="0"/>
              <a:t>Hoofdstuk 2 Waarnemen</a:t>
            </a:r>
          </a:p>
        </p:txBody>
      </p:sp>
      <p:sp>
        <p:nvSpPr>
          <p:cNvPr id="6" name="Tijdelijke aanduiding voor inhoud 5">
            <a:extLst>
              <a:ext uri="{FF2B5EF4-FFF2-40B4-BE49-F238E27FC236}">
                <a16:creationId xmlns:a16="http://schemas.microsoft.com/office/drawing/2014/main" id="{77DF526F-3206-4F4F-8614-DED1FCD85D1C}"/>
              </a:ext>
            </a:extLst>
          </p:cNvPr>
          <p:cNvSpPr>
            <a:spLocks noGrp="1"/>
          </p:cNvSpPr>
          <p:nvPr>
            <p:ph idx="1"/>
          </p:nvPr>
        </p:nvSpPr>
        <p:spPr/>
        <p:txBody>
          <a:bodyPr/>
          <a:lstStyle/>
          <a:p>
            <a:pPr marL="0" indent="0">
              <a:buNone/>
            </a:pPr>
            <a:r>
              <a:rPr lang="nl-NL" dirty="0"/>
              <a:t>Waarnemen in het gewas</a:t>
            </a:r>
          </a:p>
          <a:p>
            <a:r>
              <a:rPr lang="nl-NL" dirty="0"/>
              <a:t>Onkruiden</a:t>
            </a:r>
          </a:p>
          <a:p>
            <a:pPr lvl="1"/>
            <a:r>
              <a:rPr lang="nl-NL" dirty="0"/>
              <a:t>Indeling van planten</a:t>
            </a:r>
          </a:p>
          <a:p>
            <a:pPr lvl="1"/>
            <a:r>
              <a:rPr lang="nl-NL" dirty="0"/>
              <a:t>Verspreiding van onkruiden</a:t>
            </a:r>
          </a:p>
          <a:p>
            <a:r>
              <a:rPr lang="nl-NL" dirty="0"/>
              <a:t>Dieren</a:t>
            </a:r>
          </a:p>
          <a:p>
            <a:pPr lvl="1"/>
            <a:r>
              <a:rPr lang="nl-NL" dirty="0"/>
              <a:t>Indeling van dieren</a:t>
            </a:r>
          </a:p>
          <a:p>
            <a:r>
              <a:rPr lang="nl-NL" dirty="0"/>
              <a:t>Overige organismen</a:t>
            </a:r>
          </a:p>
          <a:p>
            <a:r>
              <a:rPr lang="nl-NL" dirty="0"/>
              <a:t>Abiotische of fysiologische afwijkingen</a:t>
            </a:r>
          </a:p>
        </p:txBody>
      </p:sp>
    </p:spTree>
    <p:extLst>
      <p:ext uri="{BB962C8B-B14F-4D97-AF65-F5344CB8AC3E}">
        <p14:creationId xmlns:p14="http://schemas.microsoft.com/office/powerpoint/2010/main" val="203100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anim calcmode="lin" valueType="num">
                                      <p:cBhvr>
                                        <p:cTn id="2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1000"/>
                                        <p:tgtEl>
                                          <p:spTgt spid="6">
                                            <p:txEl>
                                              <p:pRg st="5" end="5"/>
                                            </p:txEl>
                                          </p:spTgt>
                                        </p:tgtEl>
                                      </p:cBhvr>
                                    </p:animEffect>
                                    <p:anim calcmode="lin" valueType="num">
                                      <p:cBhvr>
                                        <p:cTn id="2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1000"/>
                                        <p:tgtEl>
                                          <p:spTgt spid="6">
                                            <p:txEl>
                                              <p:pRg st="6" end="6"/>
                                            </p:txEl>
                                          </p:spTgt>
                                        </p:tgtEl>
                                      </p:cBhvr>
                                    </p:animEffect>
                                    <p:anim calcmode="lin" valueType="num">
                                      <p:cBhvr>
                                        <p:cTn id="3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Effect transition="in" filter="fade">
                                      <p:cBhvr>
                                        <p:cTn id="38" dur="1000"/>
                                        <p:tgtEl>
                                          <p:spTgt spid="6">
                                            <p:txEl>
                                              <p:pRg st="7" end="7"/>
                                            </p:txEl>
                                          </p:spTgt>
                                        </p:tgtEl>
                                      </p:cBhvr>
                                    </p:animEffect>
                                    <p:anim calcmode="lin" valueType="num">
                                      <p:cBhvr>
                                        <p:cTn id="39"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4B073B2-DE22-4698-9C1E-FF18BB5566DA}"/>
              </a:ext>
            </a:extLst>
          </p:cNvPr>
          <p:cNvSpPr>
            <a:spLocks noGrp="1"/>
          </p:cNvSpPr>
          <p:nvPr>
            <p:ph type="title"/>
          </p:nvPr>
        </p:nvSpPr>
        <p:spPr/>
        <p:txBody>
          <a:bodyPr/>
          <a:lstStyle/>
          <a:p>
            <a:r>
              <a:rPr lang="nl-NL" dirty="0"/>
              <a:t>Determinatie van onkruiden</a:t>
            </a:r>
          </a:p>
        </p:txBody>
      </p:sp>
      <p:sp>
        <p:nvSpPr>
          <p:cNvPr id="10" name="Tijdelijke aanduiding voor inhoud 9">
            <a:extLst>
              <a:ext uri="{FF2B5EF4-FFF2-40B4-BE49-F238E27FC236}">
                <a16:creationId xmlns:a16="http://schemas.microsoft.com/office/drawing/2014/main" id="{FA307045-1234-4C4E-895F-B37AF2429170}"/>
              </a:ext>
            </a:extLst>
          </p:cNvPr>
          <p:cNvSpPr>
            <a:spLocks noGrp="1"/>
          </p:cNvSpPr>
          <p:nvPr>
            <p:ph idx="1"/>
          </p:nvPr>
        </p:nvSpPr>
        <p:spPr/>
        <p:txBody>
          <a:bodyPr>
            <a:normAutofit fontScale="77500" lnSpcReduction="20000"/>
          </a:bodyPr>
          <a:lstStyle/>
          <a:p>
            <a:pPr marL="0" indent="0">
              <a:buNone/>
            </a:pPr>
            <a:r>
              <a:rPr lang="nl-NL" dirty="0" err="1"/>
              <a:t>Heukels</a:t>
            </a:r>
            <a:r>
              <a:rPr lang="nl-NL" dirty="0"/>
              <a:t> “Flora van Nederland”</a:t>
            </a:r>
          </a:p>
          <a:p>
            <a:pPr marL="0" indent="0">
              <a:buNone/>
            </a:pPr>
            <a:r>
              <a:rPr lang="nl-NL" dirty="0"/>
              <a:t>IVN gidsen en kaarten</a:t>
            </a:r>
          </a:p>
          <a:p>
            <a:pPr marL="0" indent="0">
              <a:buNone/>
            </a:pPr>
            <a:r>
              <a:rPr lang="nl-NL" dirty="0"/>
              <a:t>Gaan allemaal uit van bloeiende planten. Voor tijdige bestrijding is dit te laat.</a:t>
            </a:r>
          </a:p>
          <a:p>
            <a:pPr marL="0" indent="0">
              <a:buNone/>
            </a:pPr>
            <a:endParaRPr lang="nl-NL" dirty="0"/>
          </a:p>
          <a:p>
            <a:pPr marL="0" indent="0">
              <a:buNone/>
            </a:pPr>
            <a:r>
              <a:rPr lang="nl-NL" dirty="0"/>
              <a:t>Herkennen van ongewenste planten doe je meestal op het blad. De tabel geeft handvatten.</a:t>
            </a:r>
          </a:p>
          <a:p>
            <a:pPr>
              <a:buFontTx/>
              <a:buChar char="-"/>
            </a:pPr>
            <a:r>
              <a:rPr lang="nl-NL" dirty="0"/>
              <a:t>Gras of breedbladig?</a:t>
            </a:r>
          </a:p>
          <a:p>
            <a:pPr>
              <a:buFontTx/>
              <a:buChar char="-"/>
            </a:pPr>
            <a:r>
              <a:rPr lang="nl-NL" dirty="0"/>
              <a:t>Bladvorm (rond, ovaal, langwerpig, gekarteld of gaafrandig)</a:t>
            </a:r>
          </a:p>
          <a:p>
            <a:pPr>
              <a:buFontTx/>
              <a:buChar char="-"/>
            </a:pPr>
            <a:r>
              <a:rPr lang="nl-NL" dirty="0"/>
              <a:t>Uitlopers</a:t>
            </a:r>
          </a:p>
          <a:p>
            <a:pPr>
              <a:buFontTx/>
              <a:buChar char="-"/>
            </a:pPr>
            <a:r>
              <a:rPr lang="nl-NL" dirty="0"/>
              <a:t>Rozetvorm </a:t>
            </a:r>
          </a:p>
          <a:p>
            <a:pPr>
              <a:buFontTx/>
              <a:buChar char="-"/>
            </a:pPr>
            <a:r>
              <a:rPr lang="nl-NL" dirty="0"/>
              <a:t>Bladstand, tegenover elkaar of anders? </a:t>
            </a:r>
          </a:p>
          <a:p>
            <a:pPr>
              <a:buFontTx/>
              <a:buChar char="-"/>
            </a:pPr>
            <a:r>
              <a:rPr lang="nl-NL" dirty="0"/>
              <a:t>Vertakking van de stengel</a:t>
            </a:r>
          </a:p>
          <a:p>
            <a:pPr>
              <a:buFontTx/>
              <a:buChar char="-"/>
            </a:pPr>
            <a:r>
              <a:rPr lang="nl-NL" dirty="0"/>
              <a:t>Brandharen (zoals brandnetel) of scherpe punten (zoals akkerdistel)</a:t>
            </a:r>
          </a:p>
        </p:txBody>
      </p:sp>
      <p:pic>
        <p:nvPicPr>
          <p:cNvPr id="11" name="Afbeelding 10">
            <a:extLst>
              <a:ext uri="{FF2B5EF4-FFF2-40B4-BE49-F238E27FC236}">
                <a16:creationId xmlns:a16="http://schemas.microsoft.com/office/drawing/2014/main" id="{6F4FB015-6C49-4048-BA84-9904B18215A5}"/>
              </a:ext>
            </a:extLst>
          </p:cNvPr>
          <p:cNvPicPr>
            <a:picLocks noChangeAspect="1"/>
          </p:cNvPicPr>
          <p:nvPr/>
        </p:nvPicPr>
        <p:blipFill>
          <a:blip r:embed="rId2"/>
          <a:stretch>
            <a:fillRect/>
          </a:stretch>
        </p:blipFill>
        <p:spPr>
          <a:xfrm>
            <a:off x="7493351" y="313258"/>
            <a:ext cx="4464074" cy="1529610"/>
          </a:xfrm>
          <a:prstGeom prst="rect">
            <a:avLst/>
          </a:prstGeom>
        </p:spPr>
      </p:pic>
    </p:spTree>
    <p:extLst>
      <p:ext uri="{BB962C8B-B14F-4D97-AF65-F5344CB8AC3E}">
        <p14:creationId xmlns:p14="http://schemas.microsoft.com/office/powerpoint/2010/main" val="345657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1000"/>
                                        <p:tgtEl>
                                          <p:spTgt spid="10">
                                            <p:txEl>
                                              <p:pRg st="4" end="4"/>
                                            </p:txEl>
                                          </p:spTgt>
                                        </p:tgtEl>
                                      </p:cBhvr>
                                    </p:animEffect>
                                    <p:anim calcmode="lin" valueType="num">
                                      <p:cBhvr>
                                        <p:cTn id="8"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5" end="5"/>
                                            </p:txEl>
                                          </p:spTgt>
                                        </p:tgtEl>
                                        <p:attrNameLst>
                                          <p:attrName>style.visibility</p:attrName>
                                        </p:attrNameLst>
                                      </p:cBhvr>
                                      <p:to>
                                        <p:strVal val="visible"/>
                                      </p:to>
                                    </p:set>
                                    <p:animEffect transition="in" filter="fade">
                                      <p:cBhvr>
                                        <p:cTn id="14" dur="1000"/>
                                        <p:tgtEl>
                                          <p:spTgt spid="10">
                                            <p:txEl>
                                              <p:pRg st="5" end="5"/>
                                            </p:txEl>
                                          </p:spTgt>
                                        </p:tgtEl>
                                      </p:cBhvr>
                                    </p:animEffect>
                                    <p:anim calcmode="lin" valueType="num">
                                      <p:cBhvr>
                                        <p:cTn id="15"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animEffect transition="in" filter="fade">
                                      <p:cBhvr>
                                        <p:cTn id="21" dur="1000"/>
                                        <p:tgtEl>
                                          <p:spTgt spid="10">
                                            <p:txEl>
                                              <p:pRg st="6" end="6"/>
                                            </p:txEl>
                                          </p:spTgt>
                                        </p:tgtEl>
                                      </p:cBhvr>
                                    </p:animEffect>
                                    <p:anim calcmode="lin" valueType="num">
                                      <p:cBhvr>
                                        <p:cTn id="22"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7" end="7"/>
                                            </p:txEl>
                                          </p:spTgt>
                                        </p:tgtEl>
                                        <p:attrNameLst>
                                          <p:attrName>style.visibility</p:attrName>
                                        </p:attrNameLst>
                                      </p:cBhvr>
                                      <p:to>
                                        <p:strVal val="visible"/>
                                      </p:to>
                                    </p:set>
                                    <p:animEffect transition="in" filter="fade">
                                      <p:cBhvr>
                                        <p:cTn id="28" dur="1000"/>
                                        <p:tgtEl>
                                          <p:spTgt spid="10">
                                            <p:txEl>
                                              <p:pRg st="7" end="7"/>
                                            </p:txEl>
                                          </p:spTgt>
                                        </p:tgtEl>
                                      </p:cBhvr>
                                    </p:animEffect>
                                    <p:anim calcmode="lin" valueType="num">
                                      <p:cBhvr>
                                        <p:cTn id="29"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animEffect transition="in" filter="fade">
                                      <p:cBhvr>
                                        <p:cTn id="35" dur="1000"/>
                                        <p:tgtEl>
                                          <p:spTgt spid="10">
                                            <p:txEl>
                                              <p:pRg st="8" end="8"/>
                                            </p:txEl>
                                          </p:spTgt>
                                        </p:tgtEl>
                                      </p:cBhvr>
                                    </p:animEffect>
                                    <p:anim calcmode="lin" valueType="num">
                                      <p:cBhvr>
                                        <p:cTn id="36"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animEffect transition="in" filter="fade">
                                      <p:cBhvr>
                                        <p:cTn id="42" dur="1000"/>
                                        <p:tgtEl>
                                          <p:spTgt spid="10">
                                            <p:txEl>
                                              <p:pRg st="9" end="9"/>
                                            </p:txEl>
                                          </p:spTgt>
                                        </p:tgtEl>
                                      </p:cBhvr>
                                    </p:animEffect>
                                    <p:anim calcmode="lin" valueType="num">
                                      <p:cBhvr>
                                        <p:cTn id="43" dur="1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10" end="10"/>
                                            </p:txEl>
                                          </p:spTgt>
                                        </p:tgtEl>
                                        <p:attrNameLst>
                                          <p:attrName>style.visibility</p:attrName>
                                        </p:attrNameLst>
                                      </p:cBhvr>
                                      <p:to>
                                        <p:strVal val="visible"/>
                                      </p:to>
                                    </p:set>
                                    <p:animEffect transition="in" filter="fade">
                                      <p:cBhvr>
                                        <p:cTn id="49" dur="1000"/>
                                        <p:tgtEl>
                                          <p:spTgt spid="10">
                                            <p:txEl>
                                              <p:pRg st="10" end="10"/>
                                            </p:txEl>
                                          </p:spTgt>
                                        </p:tgtEl>
                                      </p:cBhvr>
                                    </p:animEffect>
                                    <p:anim calcmode="lin" valueType="num">
                                      <p:cBhvr>
                                        <p:cTn id="50" dur="1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xEl>
                                              <p:pRg st="11" end="11"/>
                                            </p:txEl>
                                          </p:spTgt>
                                        </p:tgtEl>
                                        <p:attrNameLst>
                                          <p:attrName>style.visibility</p:attrName>
                                        </p:attrNameLst>
                                      </p:cBhvr>
                                      <p:to>
                                        <p:strVal val="visible"/>
                                      </p:to>
                                    </p:set>
                                    <p:animEffect transition="in" filter="fade">
                                      <p:cBhvr>
                                        <p:cTn id="56" dur="1000"/>
                                        <p:tgtEl>
                                          <p:spTgt spid="10">
                                            <p:txEl>
                                              <p:pRg st="11" end="11"/>
                                            </p:txEl>
                                          </p:spTgt>
                                        </p:tgtEl>
                                      </p:cBhvr>
                                    </p:animEffect>
                                    <p:anim calcmode="lin" valueType="num">
                                      <p:cBhvr>
                                        <p:cTn id="57" dur="1000" fill="hold"/>
                                        <p:tgtEl>
                                          <p:spTgt spid="10">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39E15-BD65-46DD-9171-CF902904DF0B}"/>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4695EFDA-8B78-4EB5-9CC9-B912A1184AE8}"/>
              </a:ext>
            </a:extLst>
          </p:cNvPr>
          <p:cNvSpPr>
            <a:spLocks noGrp="1"/>
          </p:cNvSpPr>
          <p:nvPr>
            <p:ph idx="1"/>
          </p:nvPr>
        </p:nvSpPr>
        <p:spPr/>
        <p:txBody>
          <a:bodyPr>
            <a:normAutofit/>
          </a:bodyPr>
          <a:lstStyle/>
          <a:p>
            <a:pPr marL="0" indent="0">
              <a:buNone/>
            </a:pPr>
            <a:r>
              <a:rPr lang="nl-NL" dirty="0"/>
              <a:t>10. Geef drie voorbeelden van planten met bovengrondse uitlopers</a:t>
            </a:r>
          </a:p>
          <a:p>
            <a:pPr marL="0" indent="0">
              <a:buNone/>
            </a:pPr>
            <a:r>
              <a:rPr lang="nl-NL" dirty="0"/>
              <a:t>Drie voorbeelden van bovengrondse uitlopers:</a:t>
            </a:r>
            <a:br>
              <a:rPr lang="nl-NL" dirty="0"/>
            </a:br>
            <a:r>
              <a:rPr lang="nl-NL" dirty="0">
                <a:solidFill>
                  <a:srgbClr val="FF0000"/>
                </a:solidFill>
              </a:rPr>
              <a:t>1. Kruipende boterbloem</a:t>
            </a:r>
            <a:br>
              <a:rPr lang="nl-NL" dirty="0">
                <a:solidFill>
                  <a:srgbClr val="FF0000"/>
                </a:solidFill>
              </a:rPr>
            </a:br>
            <a:r>
              <a:rPr lang="nl-NL" dirty="0">
                <a:solidFill>
                  <a:srgbClr val="FF0000"/>
                </a:solidFill>
              </a:rPr>
              <a:t>2. Hondsdraf</a:t>
            </a:r>
            <a:br>
              <a:rPr lang="nl-NL" dirty="0">
                <a:solidFill>
                  <a:srgbClr val="FF0000"/>
                </a:solidFill>
              </a:rPr>
            </a:br>
            <a:r>
              <a:rPr lang="nl-NL" dirty="0">
                <a:solidFill>
                  <a:srgbClr val="FF0000"/>
                </a:solidFill>
              </a:rPr>
              <a:t>3. Aardbei</a:t>
            </a:r>
          </a:p>
          <a:p>
            <a:pPr marL="0" indent="0">
              <a:buNone/>
            </a:pPr>
            <a:r>
              <a:rPr lang="nl-NL" dirty="0"/>
              <a:t>11. Geef drie voorbeelden van </a:t>
            </a:r>
            <a:r>
              <a:rPr lang="nl-NL" dirty="0" err="1"/>
              <a:t>herfstkiemende</a:t>
            </a:r>
            <a:r>
              <a:rPr lang="nl-NL" dirty="0"/>
              <a:t> onkruiden</a:t>
            </a:r>
          </a:p>
          <a:p>
            <a:pPr marL="0" indent="0">
              <a:buNone/>
            </a:pPr>
            <a:r>
              <a:rPr lang="nl-NL" dirty="0" err="1">
                <a:solidFill>
                  <a:srgbClr val="FF0000"/>
                </a:solidFill>
              </a:rPr>
              <a:t>Herfstkiemers</a:t>
            </a:r>
            <a:r>
              <a:rPr lang="nl-NL" dirty="0">
                <a:solidFill>
                  <a:srgbClr val="FF0000"/>
                </a:solidFill>
              </a:rPr>
              <a:t>:</a:t>
            </a:r>
            <a:br>
              <a:rPr lang="nl-NL" dirty="0">
                <a:solidFill>
                  <a:srgbClr val="FF0000"/>
                </a:solidFill>
              </a:rPr>
            </a:br>
            <a:r>
              <a:rPr lang="nl-NL" dirty="0">
                <a:solidFill>
                  <a:srgbClr val="FF0000"/>
                </a:solidFill>
              </a:rPr>
              <a:t>1. Kleine veldkers</a:t>
            </a:r>
            <a:br>
              <a:rPr lang="nl-NL" dirty="0">
                <a:solidFill>
                  <a:srgbClr val="FF0000"/>
                </a:solidFill>
              </a:rPr>
            </a:br>
            <a:r>
              <a:rPr lang="nl-NL" dirty="0">
                <a:solidFill>
                  <a:srgbClr val="FF0000"/>
                </a:solidFill>
              </a:rPr>
              <a:t>2. Echte kamille</a:t>
            </a:r>
            <a:br>
              <a:rPr lang="nl-NL" dirty="0">
                <a:solidFill>
                  <a:srgbClr val="FF0000"/>
                </a:solidFill>
              </a:rPr>
            </a:br>
            <a:r>
              <a:rPr lang="nl-NL" dirty="0">
                <a:solidFill>
                  <a:srgbClr val="FF0000"/>
                </a:solidFill>
              </a:rPr>
              <a:t>3. Duist </a:t>
            </a:r>
          </a:p>
        </p:txBody>
      </p:sp>
    </p:spTree>
    <p:extLst>
      <p:ext uri="{BB962C8B-B14F-4D97-AF65-F5344CB8AC3E}">
        <p14:creationId xmlns:p14="http://schemas.microsoft.com/office/powerpoint/2010/main" val="19290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8FE0A-5B11-41DB-BD2E-01EBDEDF1D4A}"/>
              </a:ext>
            </a:extLst>
          </p:cNvPr>
          <p:cNvSpPr>
            <a:spLocks noGrp="1"/>
          </p:cNvSpPr>
          <p:nvPr>
            <p:ph type="title"/>
          </p:nvPr>
        </p:nvSpPr>
        <p:spPr/>
        <p:txBody>
          <a:bodyPr/>
          <a:lstStyle/>
          <a:p>
            <a:r>
              <a:rPr lang="nl-NL" dirty="0"/>
              <a:t>Verspreiding van onkruiden en preventie</a:t>
            </a:r>
          </a:p>
        </p:txBody>
      </p:sp>
      <p:sp>
        <p:nvSpPr>
          <p:cNvPr id="3" name="Tijdelijke aanduiding voor inhoud 2">
            <a:extLst>
              <a:ext uri="{FF2B5EF4-FFF2-40B4-BE49-F238E27FC236}">
                <a16:creationId xmlns:a16="http://schemas.microsoft.com/office/drawing/2014/main" id="{CDC1EF1D-C220-474C-9425-46EFA64C7513}"/>
              </a:ext>
            </a:extLst>
          </p:cNvPr>
          <p:cNvSpPr>
            <a:spLocks noGrp="1"/>
          </p:cNvSpPr>
          <p:nvPr>
            <p:ph idx="1"/>
          </p:nvPr>
        </p:nvSpPr>
        <p:spPr/>
        <p:txBody>
          <a:bodyPr>
            <a:normAutofit lnSpcReduction="10000"/>
          </a:bodyPr>
          <a:lstStyle/>
          <a:p>
            <a:pPr marL="0" indent="0">
              <a:buNone/>
            </a:pPr>
            <a:r>
              <a:rPr lang="nl-NL" dirty="0"/>
              <a:t>Onkruiden worden op verschillende manieren verspreid.</a:t>
            </a:r>
          </a:p>
          <a:p>
            <a:r>
              <a:rPr lang="nl-NL" dirty="0"/>
              <a:t>Wind (Paardenbloem)</a:t>
            </a:r>
          </a:p>
          <a:p>
            <a:r>
              <a:rPr lang="nl-NL" dirty="0"/>
              <a:t>Klitten (Kleefkruid)</a:t>
            </a:r>
          </a:p>
          <a:p>
            <a:r>
              <a:rPr lang="nl-NL" dirty="0"/>
              <a:t>“springen” (Kleine veldkers)</a:t>
            </a:r>
          </a:p>
          <a:p>
            <a:r>
              <a:rPr lang="nl-NL" dirty="0"/>
              <a:t>Water (Dotterbloem)</a:t>
            </a:r>
          </a:p>
          <a:p>
            <a:r>
              <a:rPr lang="nl-NL" dirty="0"/>
              <a:t>Door de mens</a:t>
            </a:r>
          </a:p>
          <a:p>
            <a:pPr lvl="1"/>
            <a:r>
              <a:rPr lang="nl-NL" dirty="0"/>
              <a:t>Grond verplaatsen</a:t>
            </a:r>
          </a:p>
          <a:p>
            <a:pPr lvl="1"/>
            <a:r>
              <a:rPr lang="nl-NL" dirty="0"/>
              <a:t>Machines</a:t>
            </a:r>
          </a:p>
          <a:p>
            <a:pPr lvl="1"/>
            <a:r>
              <a:rPr lang="nl-NL" dirty="0"/>
              <a:t>Dumpen van planten uit tuinen en vijvers</a:t>
            </a:r>
          </a:p>
          <a:p>
            <a:pPr lvl="1"/>
            <a:r>
              <a:rPr lang="nl-NL" dirty="0"/>
              <a:t>Snoeiafval</a:t>
            </a:r>
          </a:p>
        </p:txBody>
      </p:sp>
      <p:pic>
        <p:nvPicPr>
          <p:cNvPr id="4" name="Afbeelding 3">
            <a:extLst>
              <a:ext uri="{FF2B5EF4-FFF2-40B4-BE49-F238E27FC236}">
                <a16:creationId xmlns:a16="http://schemas.microsoft.com/office/drawing/2014/main" id="{99AA802E-C664-42BF-85B9-256D8C2E58E9}"/>
              </a:ext>
            </a:extLst>
          </p:cNvPr>
          <p:cNvPicPr>
            <a:picLocks noChangeAspect="1"/>
          </p:cNvPicPr>
          <p:nvPr/>
        </p:nvPicPr>
        <p:blipFill>
          <a:blip r:embed="rId2"/>
          <a:stretch>
            <a:fillRect/>
          </a:stretch>
        </p:blipFill>
        <p:spPr>
          <a:xfrm>
            <a:off x="8151472" y="2696389"/>
            <a:ext cx="2748855" cy="3614824"/>
          </a:xfrm>
          <a:prstGeom prst="rect">
            <a:avLst/>
          </a:prstGeom>
          <a:ln>
            <a:noFill/>
          </a:ln>
          <a:effectLst>
            <a:softEdge rad="112500"/>
          </a:effectLst>
        </p:spPr>
      </p:pic>
      <p:sp>
        <p:nvSpPr>
          <p:cNvPr id="5" name="Tekstvak 4">
            <a:extLst>
              <a:ext uri="{FF2B5EF4-FFF2-40B4-BE49-F238E27FC236}">
                <a16:creationId xmlns:a16="http://schemas.microsoft.com/office/drawing/2014/main" id="{EEC45E4E-EB3E-4CE7-8921-03ED8463BD87}"/>
              </a:ext>
            </a:extLst>
          </p:cNvPr>
          <p:cNvSpPr txBox="1"/>
          <p:nvPr/>
        </p:nvSpPr>
        <p:spPr>
          <a:xfrm>
            <a:off x="8368564" y="6311213"/>
            <a:ext cx="2314673" cy="369332"/>
          </a:xfrm>
          <a:prstGeom prst="rect">
            <a:avLst/>
          </a:prstGeom>
          <a:noFill/>
        </p:spPr>
        <p:txBody>
          <a:bodyPr wrap="none" rtlCol="0">
            <a:spAutoFit/>
          </a:bodyPr>
          <a:lstStyle/>
          <a:p>
            <a:r>
              <a:rPr lang="nl-NL" dirty="0"/>
              <a:t>Japanse duizendknoop</a:t>
            </a:r>
          </a:p>
        </p:txBody>
      </p:sp>
    </p:spTree>
    <p:extLst>
      <p:ext uri="{BB962C8B-B14F-4D97-AF65-F5344CB8AC3E}">
        <p14:creationId xmlns:p14="http://schemas.microsoft.com/office/powerpoint/2010/main" val="369789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1000"/>
                                        <p:tgtEl>
                                          <p:spTgt spid="3">
                                            <p:txEl>
                                              <p:pRg st="9" end="9"/>
                                            </p:txEl>
                                          </p:spTgt>
                                        </p:tgtEl>
                                      </p:cBhvr>
                                    </p:animEffect>
                                    <p:anim calcmode="lin" valueType="num">
                                      <p:cBhvr>
                                        <p:cTn id="5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7E3573-46F4-4AAC-8F29-32CF60DD9F75}"/>
              </a:ext>
            </a:extLst>
          </p:cNvPr>
          <p:cNvSpPr>
            <a:spLocks noGrp="1"/>
          </p:cNvSpPr>
          <p:nvPr>
            <p:ph type="title"/>
          </p:nvPr>
        </p:nvSpPr>
        <p:spPr/>
        <p:txBody>
          <a:bodyPr/>
          <a:lstStyle/>
          <a:p>
            <a:r>
              <a:rPr lang="nl-NL" dirty="0"/>
              <a:t>Onkruiden op het bedrijf</a:t>
            </a:r>
          </a:p>
        </p:txBody>
      </p:sp>
      <p:sp>
        <p:nvSpPr>
          <p:cNvPr id="3" name="Tijdelijke aanduiding voor inhoud 2">
            <a:extLst>
              <a:ext uri="{FF2B5EF4-FFF2-40B4-BE49-F238E27FC236}">
                <a16:creationId xmlns:a16="http://schemas.microsoft.com/office/drawing/2014/main" id="{4CBF639B-AD12-4BBE-A2B3-DE146AA412AF}"/>
              </a:ext>
            </a:extLst>
          </p:cNvPr>
          <p:cNvSpPr>
            <a:spLocks noGrp="1"/>
          </p:cNvSpPr>
          <p:nvPr>
            <p:ph idx="1"/>
          </p:nvPr>
        </p:nvSpPr>
        <p:spPr/>
        <p:txBody>
          <a:bodyPr>
            <a:normAutofit lnSpcReduction="10000"/>
          </a:bodyPr>
          <a:lstStyle/>
          <a:p>
            <a:pPr marL="0" indent="0">
              <a:buNone/>
            </a:pPr>
            <a:r>
              <a:rPr lang="nl-NL" dirty="0"/>
              <a:t>Factoren:</a:t>
            </a:r>
          </a:p>
          <a:p>
            <a:r>
              <a:rPr lang="nl-NL" dirty="0"/>
              <a:t>Grondsoort</a:t>
            </a:r>
          </a:p>
          <a:p>
            <a:pPr lvl="1"/>
            <a:r>
              <a:rPr lang="nl-NL" dirty="0"/>
              <a:t>Zware grond: duist en klein hoefblad</a:t>
            </a:r>
          </a:p>
          <a:p>
            <a:pPr lvl="1"/>
            <a:r>
              <a:rPr lang="nl-NL" dirty="0"/>
              <a:t>Lichte grond windhalm en klein knopkruid</a:t>
            </a:r>
          </a:p>
          <a:p>
            <a:r>
              <a:rPr lang="nl-NL" dirty="0"/>
              <a:t>Teeltplan</a:t>
            </a:r>
          </a:p>
          <a:p>
            <a:pPr lvl="1"/>
            <a:r>
              <a:rPr lang="nl-NL" dirty="0"/>
              <a:t>Rooivruchten: wortelonkruiden</a:t>
            </a:r>
          </a:p>
          <a:p>
            <a:pPr lvl="1"/>
            <a:r>
              <a:rPr lang="nl-NL" dirty="0"/>
              <a:t>Wintergranen: </a:t>
            </a:r>
            <a:r>
              <a:rPr lang="nl-NL" dirty="0" err="1"/>
              <a:t>herfstkiemers</a:t>
            </a:r>
            <a:endParaRPr lang="nl-NL" dirty="0"/>
          </a:p>
          <a:p>
            <a:pPr lvl="1"/>
            <a:r>
              <a:rPr lang="nl-NL" dirty="0"/>
              <a:t>Bollenteelt: dovenetel, akkerkiek</a:t>
            </a:r>
          </a:p>
          <a:p>
            <a:r>
              <a:rPr lang="nl-NL" dirty="0"/>
              <a:t>Hygiëne</a:t>
            </a:r>
          </a:p>
          <a:p>
            <a:pPr lvl="1"/>
            <a:r>
              <a:rPr lang="nl-NL" dirty="0"/>
              <a:t>Wegnemen van gewasresten</a:t>
            </a:r>
          </a:p>
          <a:p>
            <a:pPr lvl="1"/>
            <a:r>
              <a:rPr lang="nl-NL" dirty="0"/>
              <a:t>Besmet fust, machines en gereedschappen</a:t>
            </a:r>
          </a:p>
        </p:txBody>
      </p:sp>
    </p:spTree>
    <p:extLst>
      <p:ext uri="{BB962C8B-B14F-4D97-AF65-F5344CB8AC3E}">
        <p14:creationId xmlns:p14="http://schemas.microsoft.com/office/powerpoint/2010/main" val="232780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1000"/>
                                        <p:tgtEl>
                                          <p:spTgt spid="3">
                                            <p:txEl>
                                              <p:pRg st="8" end="8"/>
                                            </p:txEl>
                                          </p:spTgt>
                                        </p:tgtEl>
                                      </p:cBhvr>
                                    </p:animEffect>
                                    <p:anim calcmode="lin" valueType="num">
                                      <p:cBhvr>
                                        <p:cTn id="4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1000"/>
                                        <p:tgtEl>
                                          <p:spTgt spid="3">
                                            <p:txEl>
                                              <p:pRg st="9" end="9"/>
                                            </p:txEl>
                                          </p:spTgt>
                                        </p:tgtEl>
                                      </p:cBhvr>
                                    </p:animEffect>
                                    <p:anim calcmode="lin" valueType="num">
                                      <p:cBhvr>
                                        <p:cTn id="5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fade">
                                      <p:cBhvr>
                                        <p:cTn id="55" dur="1000"/>
                                        <p:tgtEl>
                                          <p:spTgt spid="3">
                                            <p:txEl>
                                              <p:pRg st="10" end="10"/>
                                            </p:txEl>
                                          </p:spTgt>
                                        </p:tgtEl>
                                      </p:cBhvr>
                                    </p:animEffect>
                                    <p:anim calcmode="lin" valueType="num">
                                      <p:cBhvr>
                                        <p:cTn id="5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318AE-73C2-4D3A-992E-475B985878E1}"/>
              </a:ext>
            </a:extLst>
          </p:cNvPr>
          <p:cNvSpPr>
            <a:spLocks noGrp="1"/>
          </p:cNvSpPr>
          <p:nvPr>
            <p:ph type="title"/>
          </p:nvPr>
        </p:nvSpPr>
        <p:spPr/>
        <p:txBody>
          <a:bodyPr/>
          <a:lstStyle/>
          <a:p>
            <a:r>
              <a:rPr lang="nl-NL" dirty="0"/>
              <a:t>Kieming van onkruiden</a:t>
            </a:r>
          </a:p>
        </p:txBody>
      </p:sp>
      <p:sp>
        <p:nvSpPr>
          <p:cNvPr id="3" name="Tijdelijke aanduiding voor inhoud 2">
            <a:extLst>
              <a:ext uri="{FF2B5EF4-FFF2-40B4-BE49-F238E27FC236}">
                <a16:creationId xmlns:a16="http://schemas.microsoft.com/office/drawing/2014/main" id="{5F462F01-21E1-4807-99B6-6A3833D765F5}"/>
              </a:ext>
            </a:extLst>
          </p:cNvPr>
          <p:cNvSpPr>
            <a:spLocks noGrp="1"/>
          </p:cNvSpPr>
          <p:nvPr>
            <p:ph idx="1"/>
          </p:nvPr>
        </p:nvSpPr>
        <p:spPr/>
        <p:txBody>
          <a:bodyPr/>
          <a:lstStyle/>
          <a:p>
            <a:pPr marL="0" indent="0">
              <a:buNone/>
            </a:pPr>
            <a:r>
              <a:rPr lang="nl-NL" dirty="0"/>
              <a:t>Afhankelijk van o.a.</a:t>
            </a:r>
          </a:p>
          <a:p>
            <a:r>
              <a:rPr lang="nl-NL" dirty="0"/>
              <a:t>Kiemrust</a:t>
            </a:r>
          </a:p>
          <a:p>
            <a:r>
              <a:rPr lang="nl-NL" dirty="0"/>
              <a:t>Licht</a:t>
            </a:r>
          </a:p>
          <a:p>
            <a:r>
              <a:rPr lang="nl-NL" dirty="0"/>
              <a:t>Vocht</a:t>
            </a:r>
          </a:p>
          <a:p>
            <a:r>
              <a:rPr lang="nl-NL" dirty="0"/>
              <a:t>(Bodem) temperatuur</a:t>
            </a:r>
          </a:p>
          <a:p>
            <a:r>
              <a:rPr lang="nl-NL" dirty="0"/>
              <a:t>Kiemkracht</a:t>
            </a:r>
          </a:p>
          <a:p>
            <a:r>
              <a:rPr lang="nl-NL" dirty="0"/>
              <a:t>Tijdstip van het jaar</a:t>
            </a:r>
          </a:p>
          <a:p>
            <a:r>
              <a:rPr lang="nl-NL" dirty="0"/>
              <a:t>Diepte van grondbewerking</a:t>
            </a:r>
          </a:p>
        </p:txBody>
      </p:sp>
    </p:spTree>
    <p:extLst>
      <p:ext uri="{BB962C8B-B14F-4D97-AF65-F5344CB8AC3E}">
        <p14:creationId xmlns:p14="http://schemas.microsoft.com/office/powerpoint/2010/main" val="344082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F8D75-947D-4A08-974C-A3DC876FE4C8}"/>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731239AA-6BC8-4081-A0FC-AB8AF878B65C}"/>
              </a:ext>
            </a:extLst>
          </p:cNvPr>
          <p:cNvSpPr>
            <a:spLocks noGrp="1"/>
          </p:cNvSpPr>
          <p:nvPr>
            <p:ph idx="1"/>
          </p:nvPr>
        </p:nvSpPr>
        <p:spPr/>
        <p:txBody>
          <a:bodyPr>
            <a:normAutofit/>
          </a:bodyPr>
          <a:lstStyle/>
          <a:p>
            <a:pPr marL="0" indent="0">
              <a:buNone/>
            </a:pPr>
            <a:r>
              <a:rPr lang="nl-NL" dirty="0"/>
              <a:t>12. Hoe kun je als teler bijdragen aan de verspreiding van wortelonkruiden</a:t>
            </a:r>
            <a:r>
              <a:rPr lang="nl-NL" dirty="0" smtClean="0"/>
              <a:t>?</a:t>
            </a:r>
          </a:p>
          <a:p>
            <a:pPr marL="0" indent="0">
              <a:buNone/>
            </a:pPr>
            <a:endParaRPr lang="nl-NL" dirty="0"/>
          </a:p>
          <a:p>
            <a:pPr marL="0" indent="0">
              <a:buNone/>
            </a:pPr>
            <a:r>
              <a:rPr lang="nl-NL" dirty="0" smtClean="0"/>
              <a:t>13</a:t>
            </a:r>
            <a:r>
              <a:rPr lang="nl-NL" dirty="0"/>
              <a:t>. Als je kiemende onkruiden op een vals zaaibed bestrijdt door eggen, dan moet je de bewerking niet te diep uitvoeren. Waarom niet?</a:t>
            </a:r>
          </a:p>
          <a:p>
            <a:pPr marL="0" indent="0">
              <a:buNone/>
            </a:pPr>
            <a:endParaRPr lang="nl-NL" dirty="0" smtClean="0">
              <a:solidFill>
                <a:srgbClr val="FF0000"/>
              </a:solidFill>
            </a:endParaRPr>
          </a:p>
          <a:p>
            <a:pPr marL="0" indent="0">
              <a:buNone/>
            </a:pPr>
            <a:r>
              <a:rPr lang="nl-NL" dirty="0" smtClean="0"/>
              <a:t>14</a:t>
            </a:r>
            <a:r>
              <a:rPr lang="nl-NL" dirty="0"/>
              <a:t>. Geef een voorbeeld van een </a:t>
            </a:r>
            <a:r>
              <a:rPr lang="nl-NL" dirty="0" err="1"/>
              <a:t>bedrijfshygiënische</a:t>
            </a:r>
            <a:r>
              <a:rPr lang="nl-NL" dirty="0"/>
              <a:t> maatregel om onkruidontwikkeling tegen te </a:t>
            </a:r>
            <a:r>
              <a:rPr lang="nl-NL" dirty="0" smtClean="0"/>
              <a:t>gaan</a:t>
            </a:r>
            <a:endParaRPr lang="nl-NL" dirty="0"/>
          </a:p>
        </p:txBody>
      </p:sp>
    </p:spTree>
    <p:extLst>
      <p:ext uri="{BB962C8B-B14F-4D97-AF65-F5344CB8AC3E}">
        <p14:creationId xmlns:p14="http://schemas.microsoft.com/office/powerpoint/2010/main" val="101077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850BC4-F3BB-416B-BEF8-501B0C0A65B4}"/>
              </a:ext>
            </a:extLst>
          </p:cNvPr>
          <p:cNvSpPr>
            <a:spLocks noGrp="1"/>
          </p:cNvSpPr>
          <p:nvPr>
            <p:ph type="title"/>
          </p:nvPr>
        </p:nvSpPr>
        <p:spPr/>
        <p:txBody>
          <a:bodyPr/>
          <a:lstStyle/>
          <a:p>
            <a:r>
              <a:rPr lang="nl-NL" dirty="0"/>
              <a:t>Indeling van dieren</a:t>
            </a:r>
          </a:p>
        </p:txBody>
      </p:sp>
      <p:sp>
        <p:nvSpPr>
          <p:cNvPr id="3" name="Tijdelijke aanduiding voor inhoud 2">
            <a:extLst>
              <a:ext uri="{FF2B5EF4-FFF2-40B4-BE49-F238E27FC236}">
                <a16:creationId xmlns:a16="http://schemas.microsoft.com/office/drawing/2014/main" id="{132B1790-7294-4616-BE04-D84A50EEE804}"/>
              </a:ext>
            </a:extLst>
          </p:cNvPr>
          <p:cNvSpPr>
            <a:spLocks noGrp="1"/>
          </p:cNvSpPr>
          <p:nvPr>
            <p:ph idx="1"/>
          </p:nvPr>
        </p:nvSpPr>
        <p:spPr/>
        <p:txBody>
          <a:bodyPr/>
          <a:lstStyle/>
          <a:p>
            <a:pPr marL="0" indent="0">
              <a:buNone/>
            </a:pPr>
            <a:r>
              <a:rPr lang="nl-NL" dirty="0"/>
              <a:t>Het dierenrijk is zeer omvangrijk</a:t>
            </a:r>
          </a:p>
          <a:p>
            <a:r>
              <a:rPr lang="nl-NL" dirty="0"/>
              <a:t>Geleedpotigen</a:t>
            </a:r>
          </a:p>
          <a:p>
            <a:pPr lvl="1"/>
            <a:r>
              <a:rPr lang="nl-NL" dirty="0"/>
              <a:t>Insecten</a:t>
            </a:r>
          </a:p>
          <a:p>
            <a:pPr lvl="1"/>
            <a:r>
              <a:rPr lang="nl-NL" dirty="0"/>
              <a:t>Mijten</a:t>
            </a:r>
          </a:p>
          <a:p>
            <a:r>
              <a:rPr lang="nl-NL" dirty="0"/>
              <a:t>Aaltjes</a:t>
            </a:r>
          </a:p>
          <a:p>
            <a:r>
              <a:rPr lang="nl-NL" dirty="0"/>
              <a:t>Slakken</a:t>
            </a:r>
          </a:p>
          <a:p>
            <a:r>
              <a:rPr lang="nl-NL" dirty="0"/>
              <a:t>Gewervelde dieren</a:t>
            </a:r>
          </a:p>
        </p:txBody>
      </p:sp>
    </p:spTree>
    <p:extLst>
      <p:ext uri="{BB962C8B-B14F-4D97-AF65-F5344CB8AC3E}">
        <p14:creationId xmlns:p14="http://schemas.microsoft.com/office/powerpoint/2010/main" val="352736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4048E-4D6F-4A6E-8C90-38A4896C0130}"/>
              </a:ext>
            </a:extLst>
          </p:cNvPr>
          <p:cNvSpPr>
            <a:spLocks noGrp="1"/>
          </p:cNvSpPr>
          <p:nvPr>
            <p:ph type="title"/>
          </p:nvPr>
        </p:nvSpPr>
        <p:spPr/>
        <p:txBody>
          <a:bodyPr anchor="ctr">
            <a:normAutofit/>
          </a:bodyPr>
          <a:lstStyle/>
          <a:p>
            <a:r>
              <a:rPr lang="nl-NL" dirty="0"/>
              <a:t>Insecten </a:t>
            </a:r>
          </a:p>
        </p:txBody>
      </p:sp>
      <p:sp>
        <p:nvSpPr>
          <p:cNvPr id="3" name="Tijdelijke aanduiding voor inhoud 2">
            <a:extLst>
              <a:ext uri="{FF2B5EF4-FFF2-40B4-BE49-F238E27FC236}">
                <a16:creationId xmlns:a16="http://schemas.microsoft.com/office/drawing/2014/main" id="{6CCD795E-F04D-4D6F-8C58-BBDC1A454C87}"/>
              </a:ext>
            </a:extLst>
          </p:cNvPr>
          <p:cNvSpPr>
            <a:spLocks noGrp="1"/>
          </p:cNvSpPr>
          <p:nvPr>
            <p:ph sz="half" idx="1"/>
          </p:nvPr>
        </p:nvSpPr>
        <p:spPr/>
        <p:txBody>
          <a:bodyPr>
            <a:normAutofit/>
          </a:bodyPr>
          <a:lstStyle/>
          <a:p>
            <a:pPr marL="0" indent="0">
              <a:buNone/>
            </a:pPr>
            <a:r>
              <a:rPr lang="nl-NL" dirty="0"/>
              <a:t>Kenmerken:</a:t>
            </a:r>
          </a:p>
          <a:p>
            <a:r>
              <a:rPr lang="nl-NL" dirty="0"/>
              <a:t>Geen inwendig geraamte</a:t>
            </a:r>
          </a:p>
          <a:p>
            <a:r>
              <a:rPr lang="nl-NL" dirty="0"/>
              <a:t>Kop, borststuk, achterlijf</a:t>
            </a:r>
          </a:p>
          <a:p>
            <a:r>
              <a:rPr lang="nl-NL" dirty="0"/>
              <a:t>3 paar poten aan borststuk</a:t>
            </a:r>
          </a:p>
          <a:p>
            <a:r>
              <a:rPr lang="nl-NL" dirty="0"/>
              <a:t>Vaak twee paar vleugels</a:t>
            </a:r>
          </a:p>
          <a:p>
            <a:pPr marL="0" indent="0">
              <a:buNone/>
            </a:pPr>
            <a:endParaRPr lang="nl-NL" dirty="0"/>
          </a:p>
        </p:txBody>
      </p:sp>
      <p:pic>
        <p:nvPicPr>
          <p:cNvPr id="4" name="Afbeelding 3">
            <a:extLst>
              <a:ext uri="{FF2B5EF4-FFF2-40B4-BE49-F238E27FC236}">
                <a16:creationId xmlns:a16="http://schemas.microsoft.com/office/drawing/2014/main" id="{58DF5B61-3642-4679-8F5A-6F4D3CE8E60F}"/>
              </a:ext>
            </a:extLst>
          </p:cNvPr>
          <p:cNvPicPr>
            <a:picLocks noChangeAspect="1"/>
          </p:cNvPicPr>
          <p:nvPr/>
        </p:nvPicPr>
        <p:blipFill>
          <a:blip r:embed="rId2"/>
          <a:stretch>
            <a:fillRect/>
          </a:stretch>
        </p:blipFill>
        <p:spPr>
          <a:xfrm>
            <a:off x="6172200" y="1881981"/>
            <a:ext cx="5651500" cy="4238625"/>
          </a:xfrm>
          <a:prstGeom prst="rect">
            <a:avLst/>
          </a:prstGeom>
          <a:noFill/>
        </p:spPr>
      </p:pic>
    </p:spTree>
    <p:extLst>
      <p:ext uri="{BB962C8B-B14F-4D97-AF65-F5344CB8AC3E}">
        <p14:creationId xmlns:p14="http://schemas.microsoft.com/office/powerpoint/2010/main" val="281263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Insecten, gedaanteverwisseling</a:t>
            </a:r>
            <a:endParaRPr lang="en-US" dirty="0"/>
          </a:p>
        </p:txBody>
      </p:sp>
      <p:pic>
        <p:nvPicPr>
          <p:cNvPr id="7" name="Tijdelijke aanduiding voor inhoud 6">
            <a:extLst>
              <a:ext uri="{FF2B5EF4-FFF2-40B4-BE49-F238E27FC236}">
                <a16:creationId xmlns:a16="http://schemas.microsoft.com/office/drawing/2014/main" id="{61A93E96-68BA-4AE8-9792-19E4255B8978}"/>
              </a:ext>
            </a:extLst>
          </p:cNvPr>
          <p:cNvPicPr>
            <a:picLocks noGrp="1" noChangeAspect="1"/>
          </p:cNvPicPr>
          <p:nvPr>
            <p:ph sz="half" idx="1"/>
          </p:nvPr>
        </p:nvPicPr>
        <p:blipFill>
          <a:blip r:embed="rId2"/>
          <a:stretch>
            <a:fillRect/>
          </a:stretch>
        </p:blipFill>
        <p:spPr>
          <a:xfrm>
            <a:off x="838200" y="2196516"/>
            <a:ext cx="5181600" cy="3609555"/>
          </a:xfrm>
          <a:prstGeom prst="rect">
            <a:avLst/>
          </a:prstGeom>
        </p:spPr>
      </p:pic>
      <p:sp>
        <p:nvSpPr>
          <p:cNvPr id="4" name="Tijdelijke aanduiding voor inhoud 3"/>
          <p:cNvSpPr>
            <a:spLocks noGrp="1"/>
          </p:cNvSpPr>
          <p:nvPr>
            <p:ph sz="half" idx="2"/>
          </p:nvPr>
        </p:nvSpPr>
        <p:spPr/>
        <p:txBody>
          <a:bodyPr/>
          <a:lstStyle/>
          <a:p>
            <a:r>
              <a:rPr lang="nl-NL" dirty="0"/>
              <a:t>Volledige metamorfose:</a:t>
            </a:r>
          </a:p>
          <a:p>
            <a:pPr lvl="1"/>
            <a:r>
              <a:rPr lang="nl-NL" dirty="0">
                <a:solidFill>
                  <a:srgbClr val="0070C0"/>
                </a:solidFill>
              </a:rPr>
              <a:t>Ei, larve, pop, volwassen.</a:t>
            </a:r>
          </a:p>
          <a:p>
            <a:pPr lvl="2"/>
            <a:r>
              <a:rPr lang="nl-NL" dirty="0">
                <a:solidFill>
                  <a:srgbClr val="0070C0"/>
                </a:solidFill>
              </a:rPr>
              <a:t>Kevers, </a:t>
            </a:r>
            <a:r>
              <a:rPr lang="nl-NL" dirty="0" err="1">
                <a:solidFill>
                  <a:srgbClr val="0070C0"/>
                </a:solidFill>
              </a:rPr>
              <a:t>vlinders,vliegen</a:t>
            </a:r>
            <a:r>
              <a:rPr lang="nl-NL" dirty="0">
                <a:solidFill>
                  <a:srgbClr val="0070C0"/>
                </a:solidFill>
              </a:rPr>
              <a:t> en muggen</a:t>
            </a:r>
          </a:p>
          <a:p>
            <a:pPr lvl="1"/>
            <a:endParaRPr lang="nl-NL" dirty="0"/>
          </a:p>
          <a:p>
            <a:pPr lvl="1"/>
            <a:endParaRPr lang="nl-NL" dirty="0"/>
          </a:p>
          <a:p>
            <a:r>
              <a:rPr lang="nl-NL" dirty="0"/>
              <a:t>Onvolledige metamorfose:</a:t>
            </a:r>
          </a:p>
          <a:p>
            <a:pPr lvl="1"/>
            <a:r>
              <a:rPr lang="nl-NL" dirty="0">
                <a:solidFill>
                  <a:srgbClr val="0070C0"/>
                </a:solidFill>
              </a:rPr>
              <a:t>Ei, larve, volwassen</a:t>
            </a:r>
          </a:p>
          <a:p>
            <a:pPr lvl="2"/>
            <a:r>
              <a:rPr lang="nl-NL" dirty="0">
                <a:solidFill>
                  <a:srgbClr val="0070C0"/>
                </a:solidFill>
              </a:rPr>
              <a:t>sprinkhanen</a:t>
            </a:r>
          </a:p>
        </p:txBody>
      </p:sp>
    </p:spTree>
    <p:extLst>
      <p:ext uri="{BB962C8B-B14F-4D97-AF65-F5344CB8AC3E}">
        <p14:creationId xmlns:p14="http://schemas.microsoft.com/office/powerpoint/2010/main" val="165964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1000"/>
                                        <p:tgtEl>
                                          <p:spTgt spid="4">
                                            <p:txEl>
                                              <p:pRg st="6" end="6"/>
                                            </p:txEl>
                                          </p:spTgt>
                                        </p:tgtEl>
                                      </p:cBhvr>
                                    </p:animEffect>
                                    <p:anim calcmode="lin" valueType="num">
                                      <p:cBhvr>
                                        <p:cTn id="2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fade">
                                      <p:cBhvr>
                                        <p:cTn id="24" dur="1000"/>
                                        <p:tgtEl>
                                          <p:spTgt spid="4">
                                            <p:txEl>
                                              <p:pRg st="7" end="7"/>
                                            </p:txEl>
                                          </p:spTgt>
                                        </p:tgtEl>
                                      </p:cBhvr>
                                    </p:animEffect>
                                    <p:anim calcmode="lin" valueType="num">
                                      <p:cBhvr>
                                        <p:cTn id="2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3766" y="767670"/>
            <a:ext cx="6514353" cy="461665"/>
          </a:xfrm>
          <a:prstGeom prst="rect">
            <a:avLst/>
          </a:prstGeom>
          <a:noFill/>
        </p:spPr>
        <p:txBody>
          <a:bodyPr wrap="square" rtlCol="0">
            <a:spAutoFit/>
          </a:bodyPr>
          <a:lstStyle/>
          <a:p>
            <a:r>
              <a:rPr lang="nl-NL" sz="2400" b="1" dirty="0"/>
              <a:t>insecten</a:t>
            </a:r>
          </a:p>
        </p:txBody>
      </p:sp>
      <p:sp>
        <p:nvSpPr>
          <p:cNvPr id="2" name="Tekstvak 1"/>
          <p:cNvSpPr txBox="1"/>
          <p:nvPr/>
        </p:nvSpPr>
        <p:spPr>
          <a:xfrm>
            <a:off x="9031941" y="3189514"/>
            <a:ext cx="3272118" cy="369332"/>
          </a:xfrm>
          <a:prstGeom prst="rect">
            <a:avLst/>
          </a:prstGeom>
          <a:noFill/>
        </p:spPr>
        <p:txBody>
          <a:bodyPr wrap="square" rtlCol="0">
            <a:spAutoFit/>
          </a:bodyPr>
          <a:lstStyle/>
          <a:p>
            <a:r>
              <a:rPr lang="nl-NL" dirty="0"/>
              <a:t>- </a:t>
            </a:r>
            <a:r>
              <a:rPr lang="nl-NL" dirty="0">
                <a:hlinkClick r:id="rId3"/>
              </a:rPr>
              <a:t>Volledige metamorfose:</a:t>
            </a:r>
            <a:endParaRPr lang="nl-NL" dirty="0"/>
          </a:p>
        </p:txBody>
      </p:sp>
      <p:sp>
        <p:nvSpPr>
          <p:cNvPr id="3" name="Tekstvak 2"/>
          <p:cNvSpPr txBox="1"/>
          <p:nvPr/>
        </p:nvSpPr>
        <p:spPr>
          <a:xfrm>
            <a:off x="8919882" y="3902844"/>
            <a:ext cx="3272118" cy="1200329"/>
          </a:xfrm>
          <a:prstGeom prst="rect">
            <a:avLst/>
          </a:prstGeom>
          <a:noFill/>
        </p:spPr>
        <p:txBody>
          <a:bodyPr wrap="square" rtlCol="0">
            <a:spAutoFit/>
          </a:bodyPr>
          <a:lstStyle/>
          <a:p>
            <a:pPr lvl="0" fontAlgn="base"/>
            <a:r>
              <a:rPr lang="nl-NL" dirty="0"/>
              <a:t>Ei, larve, pop, volwassen.</a:t>
            </a:r>
          </a:p>
          <a:p>
            <a:pPr lvl="0" fontAlgn="base"/>
            <a:r>
              <a:rPr lang="nl-NL" dirty="0"/>
              <a:t>Kevers, vlinders, vliegen en muggen</a:t>
            </a:r>
          </a:p>
          <a:p>
            <a:endParaRPr lang="nl-NL" dirty="0"/>
          </a:p>
        </p:txBody>
      </p:sp>
      <p:sp>
        <p:nvSpPr>
          <p:cNvPr id="7" name="Tekstvak 6"/>
          <p:cNvSpPr txBox="1"/>
          <p:nvPr/>
        </p:nvSpPr>
        <p:spPr>
          <a:xfrm>
            <a:off x="8769462" y="5052671"/>
            <a:ext cx="3097947" cy="369332"/>
          </a:xfrm>
          <a:prstGeom prst="rect">
            <a:avLst/>
          </a:prstGeom>
          <a:noFill/>
        </p:spPr>
        <p:txBody>
          <a:bodyPr wrap="square" rtlCol="0">
            <a:spAutoFit/>
          </a:bodyPr>
          <a:lstStyle/>
          <a:p>
            <a:r>
              <a:rPr lang="nl-NL" dirty="0"/>
              <a:t>- Onvolledige metamorfose:</a:t>
            </a:r>
          </a:p>
        </p:txBody>
      </p:sp>
      <p:sp>
        <p:nvSpPr>
          <p:cNvPr id="8" name="Tekstvak 7"/>
          <p:cNvSpPr txBox="1"/>
          <p:nvPr/>
        </p:nvSpPr>
        <p:spPr>
          <a:xfrm>
            <a:off x="8919882" y="5648500"/>
            <a:ext cx="2423886" cy="923330"/>
          </a:xfrm>
          <a:prstGeom prst="rect">
            <a:avLst/>
          </a:prstGeom>
          <a:noFill/>
        </p:spPr>
        <p:txBody>
          <a:bodyPr wrap="square" rtlCol="0">
            <a:spAutoFit/>
          </a:bodyPr>
          <a:lstStyle/>
          <a:p>
            <a:pPr lvl="0" fontAlgn="base"/>
            <a:r>
              <a:rPr lang="nl-NL" dirty="0"/>
              <a:t>Ei, larve, volwassen</a:t>
            </a:r>
          </a:p>
          <a:p>
            <a:pPr lvl="0" fontAlgn="base"/>
            <a:r>
              <a:rPr lang="nl-NL" dirty="0"/>
              <a:t>sprinkhanen</a:t>
            </a:r>
          </a:p>
          <a:p>
            <a:endParaRPr lang="nl-NL" dirty="0"/>
          </a:p>
        </p:txBody>
      </p:sp>
      <p:pic>
        <p:nvPicPr>
          <p:cNvPr id="4" name="Onlinemedia 3" title="Van eitje tot vlinder">
            <a:hlinkClick r:id="" action="ppaction://media"/>
            <a:extLst>
              <a:ext uri="{FF2B5EF4-FFF2-40B4-BE49-F238E27FC236}">
                <a16:creationId xmlns:a16="http://schemas.microsoft.com/office/drawing/2014/main" id="{7E1E779F-C133-4D01-81AF-FE46E6EA0BAA}"/>
              </a:ext>
            </a:extLst>
          </p:cNvPr>
          <p:cNvPicPr>
            <a:picLocks noRot="1" noChangeAspect="1"/>
          </p:cNvPicPr>
          <p:nvPr>
            <a:videoFile r:link="rId1"/>
          </p:nvPr>
        </p:nvPicPr>
        <p:blipFill>
          <a:blip r:embed="rId4"/>
          <a:stretch>
            <a:fillRect/>
          </a:stretch>
        </p:blipFill>
        <p:spPr>
          <a:xfrm>
            <a:off x="935637" y="1911536"/>
            <a:ext cx="7080207" cy="3982616"/>
          </a:xfrm>
          <a:prstGeom prst="rect">
            <a:avLst/>
          </a:prstGeom>
        </p:spPr>
      </p:pic>
    </p:spTree>
    <p:extLst>
      <p:ext uri="{BB962C8B-B14F-4D97-AF65-F5344CB8AC3E}">
        <p14:creationId xmlns:p14="http://schemas.microsoft.com/office/powerpoint/2010/main" val="175506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1000"/>
                                        <p:tgtEl>
                                          <p:spTgt spid="8">
                                            <p:txEl>
                                              <p:pRg st="1" end="1"/>
                                            </p:txEl>
                                          </p:spTgt>
                                        </p:tgtEl>
                                      </p:cBhvr>
                                    </p:animEffect>
                                    <p:anim calcmode="lin" valueType="num">
                                      <p:cBhvr>
                                        <p:cTn id="2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517776" y="1589799"/>
            <a:ext cx="6261207" cy="800219"/>
          </a:xfrm>
          <a:prstGeom prst="rect">
            <a:avLst/>
          </a:prstGeom>
          <a:noFill/>
        </p:spPr>
        <p:txBody>
          <a:bodyPr wrap="square" rtlCol="0">
            <a:spAutoFit/>
          </a:bodyPr>
          <a:lstStyle/>
          <a:p>
            <a:r>
              <a:rPr lang="nl-NL" sz="2800" b="1" dirty="0"/>
              <a:t>Onkruiden, ziekten en plagen</a:t>
            </a:r>
          </a:p>
          <a:p>
            <a:endParaRPr lang="nl-NL" dirty="0"/>
          </a:p>
        </p:txBody>
      </p:sp>
      <p:sp>
        <p:nvSpPr>
          <p:cNvPr id="3" name="Rechthoek 2">
            <a:extLst>
              <a:ext uri="{FF2B5EF4-FFF2-40B4-BE49-F238E27FC236}">
                <a16:creationId xmlns:a16="http://schemas.microsoft.com/office/drawing/2014/main" id="{8F356333-727F-4FEF-9E55-F2277A353942}"/>
              </a:ext>
            </a:extLst>
          </p:cNvPr>
          <p:cNvSpPr/>
          <p:nvPr/>
        </p:nvSpPr>
        <p:spPr>
          <a:xfrm>
            <a:off x="2573511" y="3251638"/>
            <a:ext cx="5786718" cy="3046988"/>
          </a:xfrm>
          <a:prstGeom prst="rect">
            <a:avLst/>
          </a:prstGeom>
        </p:spPr>
        <p:txBody>
          <a:bodyPr wrap="square">
            <a:spAutoFit/>
          </a:bodyPr>
          <a:lstStyle/>
          <a:p>
            <a:r>
              <a:rPr lang="nl-NL" sz="2400" b="1" dirty="0"/>
              <a:t>Alfabetische lijsten per groep </a:t>
            </a:r>
            <a:r>
              <a:rPr lang="nl-NL" sz="2400" b="1" dirty="0" err="1"/>
              <a:t>aantasters</a:t>
            </a:r>
            <a:endParaRPr lang="nl-NL" sz="2400" b="1" dirty="0"/>
          </a:p>
          <a:p>
            <a:pPr>
              <a:buFont typeface="Arial" panose="020B0604020202020204" pitchFamily="34" charset="0"/>
              <a:buChar char="•"/>
            </a:pPr>
            <a:r>
              <a:rPr lang="nl-NL" sz="2400" dirty="0">
                <a:hlinkClick r:id="rId2"/>
              </a:rPr>
              <a:t>Insecten</a:t>
            </a:r>
            <a:endParaRPr lang="nl-NL" sz="2400" dirty="0"/>
          </a:p>
          <a:p>
            <a:pPr>
              <a:buFont typeface="Arial" panose="020B0604020202020204" pitchFamily="34" charset="0"/>
              <a:buChar char="•"/>
            </a:pPr>
            <a:r>
              <a:rPr lang="nl-NL" sz="2400" dirty="0">
                <a:hlinkClick r:id="rId3"/>
              </a:rPr>
              <a:t>Aaltjes</a:t>
            </a:r>
            <a:endParaRPr lang="nl-NL" sz="2400" dirty="0"/>
          </a:p>
          <a:p>
            <a:pPr>
              <a:buFont typeface="Arial" panose="020B0604020202020204" pitchFamily="34" charset="0"/>
              <a:buChar char="•"/>
            </a:pPr>
            <a:r>
              <a:rPr lang="nl-NL" sz="2400" dirty="0">
                <a:hlinkClick r:id="rId4"/>
              </a:rPr>
              <a:t>Schimmels</a:t>
            </a:r>
            <a:endParaRPr lang="nl-NL" sz="2400" dirty="0"/>
          </a:p>
          <a:p>
            <a:pPr>
              <a:buFont typeface="Arial" panose="020B0604020202020204" pitchFamily="34" charset="0"/>
              <a:buChar char="•"/>
            </a:pPr>
            <a:r>
              <a:rPr lang="nl-NL" sz="2400" dirty="0">
                <a:hlinkClick r:id="rId5"/>
              </a:rPr>
              <a:t>Pseudoschimmels (</a:t>
            </a:r>
            <a:r>
              <a:rPr lang="nl-NL" sz="2400" dirty="0" err="1">
                <a:hlinkClick r:id="rId5"/>
              </a:rPr>
              <a:t>Oömyceten</a:t>
            </a:r>
            <a:r>
              <a:rPr lang="nl-NL" sz="2400" dirty="0">
                <a:hlinkClick r:id="rId5"/>
              </a:rPr>
              <a:t>)</a:t>
            </a:r>
            <a:endParaRPr lang="nl-NL" sz="2400" dirty="0"/>
          </a:p>
          <a:p>
            <a:pPr>
              <a:buFont typeface="Arial" panose="020B0604020202020204" pitchFamily="34" charset="0"/>
              <a:buChar char="•"/>
            </a:pPr>
            <a:r>
              <a:rPr lang="nl-NL" sz="2400" dirty="0">
                <a:hlinkClick r:id="rId6"/>
              </a:rPr>
              <a:t>Bacteriën</a:t>
            </a:r>
            <a:endParaRPr lang="nl-NL" sz="2400" dirty="0"/>
          </a:p>
          <a:p>
            <a:pPr>
              <a:buFont typeface="Arial" panose="020B0604020202020204" pitchFamily="34" charset="0"/>
              <a:buChar char="•"/>
            </a:pPr>
            <a:r>
              <a:rPr lang="nl-NL" sz="2400" dirty="0">
                <a:hlinkClick r:id="rId7"/>
              </a:rPr>
              <a:t>Virussen</a:t>
            </a:r>
            <a:endParaRPr lang="nl-NL" sz="2400" dirty="0"/>
          </a:p>
          <a:p>
            <a:pPr>
              <a:buFont typeface="Arial" panose="020B0604020202020204" pitchFamily="34" charset="0"/>
              <a:buChar char="•"/>
            </a:pPr>
            <a:r>
              <a:rPr lang="nl-NL" sz="2400" dirty="0">
                <a:hlinkClick r:id="rId8"/>
              </a:rPr>
              <a:t>Overige organismen</a:t>
            </a:r>
            <a:endParaRPr lang="nl-NL" sz="2400" dirty="0"/>
          </a:p>
        </p:txBody>
      </p:sp>
    </p:spTree>
    <p:extLst>
      <p:ext uri="{BB962C8B-B14F-4D97-AF65-F5344CB8AC3E}">
        <p14:creationId xmlns:p14="http://schemas.microsoft.com/office/powerpoint/2010/main" val="1552436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a:stretch>
            <a:fillRect/>
          </a:stretch>
        </p:blipFill>
        <p:spPr>
          <a:xfrm>
            <a:off x="2173281" y="304302"/>
            <a:ext cx="7970516" cy="5532972"/>
          </a:xfrm>
          <a:prstGeom prst="rect">
            <a:avLst/>
          </a:prstGeom>
        </p:spPr>
      </p:pic>
    </p:spTree>
    <p:extLst>
      <p:ext uri="{BB962C8B-B14F-4D97-AF65-F5344CB8AC3E}">
        <p14:creationId xmlns:p14="http://schemas.microsoft.com/office/powerpoint/2010/main" val="26515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2914" y="175350"/>
            <a:ext cx="8229600" cy="1143000"/>
          </a:xfrm>
        </p:spPr>
        <p:txBody>
          <a:bodyPr>
            <a:normAutofit/>
          </a:bodyPr>
          <a:lstStyle/>
          <a:p>
            <a:r>
              <a:rPr lang="nl-NL" sz="2700" b="1" dirty="0"/>
              <a:t>Schade door insecten</a:t>
            </a:r>
            <a:r>
              <a:rPr lang="nl-NL" b="1" dirty="0"/>
              <a:t/>
            </a:r>
            <a:br>
              <a:rPr lang="nl-NL" b="1" dirty="0"/>
            </a:br>
            <a:endParaRPr lang="nl-NL" dirty="0"/>
          </a:p>
        </p:txBody>
      </p:sp>
      <p:sp>
        <p:nvSpPr>
          <p:cNvPr id="5" name="Tekstvak 4"/>
          <p:cNvSpPr txBox="1"/>
          <p:nvPr/>
        </p:nvSpPr>
        <p:spPr>
          <a:xfrm>
            <a:off x="2434772" y="808673"/>
            <a:ext cx="3802743" cy="461665"/>
          </a:xfrm>
          <a:prstGeom prst="rect">
            <a:avLst/>
          </a:prstGeom>
          <a:noFill/>
        </p:spPr>
        <p:txBody>
          <a:bodyPr wrap="square" rtlCol="0">
            <a:spAutoFit/>
          </a:bodyPr>
          <a:lstStyle/>
          <a:p>
            <a:pPr lvl="0" fontAlgn="base"/>
            <a:r>
              <a:rPr lang="nl-NL" dirty="0"/>
              <a:t>- </a:t>
            </a:r>
            <a:r>
              <a:rPr lang="nl-NL" sz="2400" dirty="0"/>
              <a:t>Directe schade</a:t>
            </a:r>
          </a:p>
        </p:txBody>
      </p:sp>
      <p:sp>
        <p:nvSpPr>
          <p:cNvPr id="6" name="Tekstvak 5"/>
          <p:cNvSpPr txBox="1"/>
          <p:nvPr/>
        </p:nvSpPr>
        <p:spPr>
          <a:xfrm>
            <a:off x="3017115" y="1363778"/>
            <a:ext cx="4397828" cy="2554545"/>
          </a:xfrm>
          <a:prstGeom prst="rect">
            <a:avLst/>
          </a:prstGeom>
          <a:noFill/>
        </p:spPr>
        <p:txBody>
          <a:bodyPr wrap="square" rtlCol="0">
            <a:spAutoFit/>
          </a:bodyPr>
          <a:lstStyle/>
          <a:p>
            <a:pPr lvl="0" fontAlgn="base"/>
            <a:r>
              <a:rPr lang="nl-NL" sz="2000" dirty="0"/>
              <a:t>-Gewone vreterij (kevers, rupsen)</a:t>
            </a:r>
          </a:p>
          <a:p>
            <a:pPr lvl="0" fontAlgn="base"/>
            <a:r>
              <a:rPr lang="nl-NL" sz="2000" dirty="0"/>
              <a:t>Mineren(</a:t>
            </a:r>
            <a:r>
              <a:rPr lang="nl-NL" sz="2000" dirty="0">
                <a:hlinkClick r:id="rId2"/>
              </a:rPr>
              <a:t>mineervliegen</a:t>
            </a:r>
            <a:r>
              <a:rPr lang="nl-NL" sz="2000" dirty="0"/>
              <a:t>)</a:t>
            </a:r>
          </a:p>
          <a:p>
            <a:r>
              <a:rPr lang="nl-NL" sz="2000" dirty="0"/>
              <a:t>Zuigschade (bladluizen, wantsen)</a:t>
            </a:r>
          </a:p>
          <a:p>
            <a:pPr lvl="0" fontAlgn="base"/>
            <a:r>
              <a:rPr lang="nl-NL" sz="2000" dirty="0"/>
              <a:t>Boren (spintkevers, hourupsen, boktorren)</a:t>
            </a:r>
          </a:p>
          <a:p>
            <a:pPr lvl="0" fontAlgn="base"/>
            <a:r>
              <a:rPr lang="nl-NL" sz="2000" dirty="0"/>
              <a:t>Galvorming (galmuggen)</a:t>
            </a:r>
          </a:p>
          <a:p>
            <a:r>
              <a:rPr lang="nl-NL" sz="2000" dirty="0">
                <a:hlinkClick r:id="rId3"/>
              </a:rPr>
              <a:t>Spint</a:t>
            </a:r>
            <a:endParaRPr lang="nl-NL" sz="2000" dirty="0"/>
          </a:p>
          <a:p>
            <a:r>
              <a:rPr lang="nl-NL" sz="2000" dirty="0">
                <a:hlinkClick r:id="rId4"/>
              </a:rPr>
              <a:t>Trips</a:t>
            </a:r>
            <a:endParaRPr lang="nl-NL" sz="2000" dirty="0"/>
          </a:p>
        </p:txBody>
      </p:sp>
      <p:sp>
        <p:nvSpPr>
          <p:cNvPr id="12" name="Tekstvak 11"/>
          <p:cNvSpPr txBox="1"/>
          <p:nvPr/>
        </p:nvSpPr>
        <p:spPr>
          <a:xfrm>
            <a:off x="2524503" y="4336666"/>
            <a:ext cx="3352800" cy="738664"/>
          </a:xfrm>
          <a:prstGeom prst="rect">
            <a:avLst/>
          </a:prstGeom>
          <a:noFill/>
        </p:spPr>
        <p:txBody>
          <a:bodyPr wrap="square" rtlCol="0">
            <a:spAutoFit/>
          </a:bodyPr>
          <a:lstStyle/>
          <a:p>
            <a:r>
              <a:rPr lang="nl-NL" dirty="0"/>
              <a:t>- </a:t>
            </a:r>
            <a:r>
              <a:rPr lang="nl-NL" sz="2400" dirty="0"/>
              <a:t>Indirecte schade</a:t>
            </a:r>
          </a:p>
          <a:p>
            <a:endParaRPr lang="nl-NL" dirty="0"/>
          </a:p>
        </p:txBody>
      </p:sp>
      <p:sp>
        <p:nvSpPr>
          <p:cNvPr id="13" name="Tekstvak 12"/>
          <p:cNvSpPr txBox="1"/>
          <p:nvPr/>
        </p:nvSpPr>
        <p:spPr>
          <a:xfrm>
            <a:off x="3017115" y="4844712"/>
            <a:ext cx="3556000" cy="1292662"/>
          </a:xfrm>
          <a:prstGeom prst="rect">
            <a:avLst/>
          </a:prstGeom>
          <a:noFill/>
        </p:spPr>
        <p:txBody>
          <a:bodyPr wrap="square" rtlCol="0">
            <a:spAutoFit/>
          </a:bodyPr>
          <a:lstStyle/>
          <a:p>
            <a:pPr lvl="0" fontAlgn="base"/>
            <a:r>
              <a:rPr lang="nl-NL" sz="2000" dirty="0"/>
              <a:t>-Virusoverdracht: </a:t>
            </a:r>
            <a:r>
              <a:rPr lang="nl-NL" sz="2000" dirty="0">
                <a:hlinkClick r:id="rId5"/>
              </a:rPr>
              <a:t>bladluis </a:t>
            </a:r>
            <a:r>
              <a:rPr lang="nl-NL" sz="2000" dirty="0"/>
              <a:t>en </a:t>
            </a:r>
            <a:r>
              <a:rPr lang="nl-NL" sz="2000" dirty="0">
                <a:hlinkClick r:id="rId6"/>
              </a:rPr>
              <a:t>witte vlieg</a:t>
            </a:r>
            <a:r>
              <a:rPr lang="nl-NL" sz="2000" dirty="0"/>
              <a:t>)</a:t>
            </a:r>
          </a:p>
          <a:p>
            <a:pPr lvl="0" fontAlgn="base"/>
            <a:r>
              <a:rPr lang="nl-NL" sz="2000" dirty="0"/>
              <a:t>Honingdauw (zwartschimmels)</a:t>
            </a:r>
          </a:p>
          <a:p>
            <a:endParaRPr lang="nl-NL" dirty="0"/>
          </a:p>
        </p:txBody>
      </p:sp>
      <p:pic>
        <p:nvPicPr>
          <p:cNvPr id="14" name="Picture 21453"/>
          <p:cNvPicPr/>
          <p:nvPr/>
        </p:nvPicPr>
        <p:blipFill>
          <a:blip r:embed="rId7"/>
          <a:stretch>
            <a:fillRect/>
          </a:stretch>
        </p:blipFill>
        <p:spPr>
          <a:xfrm>
            <a:off x="7283080" y="3625196"/>
            <a:ext cx="3077301" cy="2066761"/>
          </a:xfrm>
          <a:prstGeom prst="rect">
            <a:avLst/>
          </a:prstGeom>
        </p:spPr>
      </p:pic>
      <p:pic>
        <p:nvPicPr>
          <p:cNvPr id="15" name="Picture 35852"/>
          <p:cNvPicPr/>
          <p:nvPr/>
        </p:nvPicPr>
        <p:blipFill>
          <a:blip r:embed="rId8"/>
          <a:stretch>
            <a:fillRect/>
          </a:stretch>
        </p:blipFill>
        <p:spPr>
          <a:xfrm>
            <a:off x="6986852" y="324295"/>
            <a:ext cx="3373528" cy="3154154"/>
          </a:xfrm>
          <a:prstGeom prst="rect">
            <a:avLst/>
          </a:prstGeom>
        </p:spPr>
      </p:pic>
    </p:spTree>
    <p:extLst>
      <p:ext uri="{BB962C8B-B14F-4D97-AF65-F5344CB8AC3E}">
        <p14:creationId xmlns:p14="http://schemas.microsoft.com/office/powerpoint/2010/main" val="267101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81437" y="421838"/>
            <a:ext cx="2419467" cy="1143000"/>
          </a:xfrm>
        </p:spPr>
        <p:txBody>
          <a:bodyPr>
            <a:normAutofit/>
          </a:bodyPr>
          <a:lstStyle/>
          <a:p>
            <a:r>
              <a:rPr lang="nl-NL" sz="2700" b="1" dirty="0"/>
              <a:t>Schade door insecten</a:t>
            </a:r>
            <a:endParaRPr lang="nl-NL" dirty="0"/>
          </a:p>
        </p:txBody>
      </p:sp>
      <p:sp>
        <p:nvSpPr>
          <p:cNvPr id="12" name="Tekstvak 11"/>
          <p:cNvSpPr txBox="1"/>
          <p:nvPr/>
        </p:nvSpPr>
        <p:spPr>
          <a:xfrm>
            <a:off x="2524503" y="4336666"/>
            <a:ext cx="3352800" cy="738664"/>
          </a:xfrm>
          <a:prstGeom prst="rect">
            <a:avLst/>
          </a:prstGeom>
          <a:noFill/>
        </p:spPr>
        <p:txBody>
          <a:bodyPr wrap="square" rtlCol="0">
            <a:spAutoFit/>
          </a:bodyPr>
          <a:lstStyle/>
          <a:p>
            <a:r>
              <a:rPr lang="nl-NL" dirty="0"/>
              <a:t>- </a:t>
            </a:r>
            <a:r>
              <a:rPr lang="nl-NL" sz="2400" dirty="0"/>
              <a:t>Indirecte schade</a:t>
            </a:r>
          </a:p>
          <a:p>
            <a:endParaRPr lang="nl-NL" dirty="0"/>
          </a:p>
        </p:txBody>
      </p:sp>
      <p:sp>
        <p:nvSpPr>
          <p:cNvPr id="13" name="Tekstvak 12"/>
          <p:cNvSpPr txBox="1"/>
          <p:nvPr/>
        </p:nvSpPr>
        <p:spPr>
          <a:xfrm>
            <a:off x="3017115" y="4844712"/>
            <a:ext cx="3556000" cy="1292662"/>
          </a:xfrm>
          <a:prstGeom prst="rect">
            <a:avLst/>
          </a:prstGeom>
          <a:noFill/>
        </p:spPr>
        <p:txBody>
          <a:bodyPr wrap="square" rtlCol="0">
            <a:spAutoFit/>
          </a:bodyPr>
          <a:lstStyle/>
          <a:p>
            <a:pPr lvl="0" fontAlgn="base"/>
            <a:r>
              <a:rPr lang="nl-NL" sz="2000" dirty="0"/>
              <a:t>-Virusoverdracht: </a:t>
            </a:r>
            <a:r>
              <a:rPr lang="nl-NL" sz="2000" dirty="0">
                <a:hlinkClick r:id="rId4"/>
              </a:rPr>
              <a:t>bladluis </a:t>
            </a:r>
            <a:r>
              <a:rPr lang="nl-NL" sz="2000" dirty="0"/>
              <a:t>en </a:t>
            </a:r>
            <a:r>
              <a:rPr lang="nl-NL" sz="2000" dirty="0">
                <a:hlinkClick r:id="rId5"/>
              </a:rPr>
              <a:t>witte vlieg</a:t>
            </a:r>
            <a:r>
              <a:rPr lang="nl-NL" sz="2000" dirty="0"/>
              <a:t>)</a:t>
            </a:r>
          </a:p>
          <a:p>
            <a:pPr lvl="0" fontAlgn="base"/>
            <a:r>
              <a:rPr lang="nl-NL" sz="2000" dirty="0"/>
              <a:t>Honingdauw (zwartschimmels)</a:t>
            </a:r>
          </a:p>
          <a:p>
            <a:endParaRPr lang="nl-NL" dirty="0"/>
          </a:p>
        </p:txBody>
      </p:sp>
      <p:pic>
        <p:nvPicPr>
          <p:cNvPr id="3" name="Onlinemedia 2" title="Biobest - Mineervlieg">
            <a:hlinkClick r:id="" action="ppaction://media"/>
            <a:extLst>
              <a:ext uri="{FF2B5EF4-FFF2-40B4-BE49-F238E27FC236}">
                <a16:creationId xmlns:a16="http://schemas.microsoft.com/office/drawing/2014/main" id="{60167563-8940-4FC7-A3D1-0F5D36B10333}"/>
              </a:ext>
            </a:extLst>
          </p:cNvPr>
          <p:cNvPicPr>
            <a:picLocks noRot="1" noChangeAspect="1"/>
          </p:cNvPicPr>
          <p:nvPr>
            <a:videoFile r:link="rId1"/>
          </p:nvPr>
        </p:nvPicPr>
        <p:blipFill>
          <a:blip r:embed="rId6"/>
          <a:stretch>
            <a:fillRect/>
          </a:stretch>
        </p:blipFill>
        <p:spPr>
          <a:xfrm>
            <a:off x="4809630" y="200109"/>
            <a:ext cx="5698714" cy="3205527"/>
          </a:xfrm>
          <a:prstGeom prst="rect">
            <a:avLst/>
          </a:prstGeom>
        </p:spPr>
      </p:pic>
      <p:pic>
        <p:nvPicPr>
          <p:cNvPr id="4" name="Onlinemedia 3" title="Levenscyclus van spint">
            <a:hlinkClick r:id="" action="ppaction://media"/>
            <a:extLst>
              <a:ext uri="{FF2B5EF4-FFF2-40B4-BE49-F238E27FC236}">
                <a16:creationId xmlns:a16="http://schemas.microsoft.com/office/drawing/2014/main" id="{18C83DD3-9340-4CE8-A193-1C84EEAF7742}"/>
              </a:ext>
            </a:extLst>
          </p:cNvPr>
          <p:cNvPicPr>
            <a:picLocks noRot="1" noChangeAspect="1"/>
          </p:cNvPicPr>
          <p:nvPr>
            <a:videoFile r:link="rId2"/>
          </p:nvPr>
        </p:nvPicPr>
        <p:blipFill>
          <a:blip r:embed="rId7"/>
          <a:stretch>
            <a:fillRect/>
          </a:stretch>
        </p:blipFill>
        <p:spPr>
          <a:xfrm>
            <a:off x="2074560" y="3452366"/>
            <a:ext cx="5864754" cy="3298924"/>
          </a:xfrm>
          <a:prstGeom prst="rect">
            <a:avLst/>
          </a:prstGeom>
        </p:spPr>
      </p:pic>
      <p:sp>
        <p:nvSpPr>
          <p:cNvPr id="7" name="Tekstvak 6">
            <a:extLst>
              <a:ext uri="{FF2B5EF4-FFF2-40B4-BE49-F238E27FC236}">
                <a16:creationId xmlns:a16="http://schemas.microsoft.com/office/drawing/2014/main" id="{302B2ED9-3791-48D0-8A0C-E5DAB1F896BA}"/>
              </a:ext>
            </a:extLst>
          </p:cNvPr>
          <p:cNvSpPr txBox="1"/>
          <p:nvPr/>
        </p:nvSpPr>
        <p:spPr>
          <a:xfrm>
            <a:off x="3017116" y="2046515"/>
            <a:ext cx="1676741" cy="461665"/>
          </a:xfrm>
          <a:prstGeom prst="rect">
            <a:avLst/>
          </a:prstGeom>
          <a:noFill/>
        </p:spPr>
        <p:txBody>
          <a:bodyPr wrap="none" rtlCol="0">
            <a:spAutoFit/>
          </a:bodyPr>
          <a:lstStyle/>
          <a:p>
            <a:r>
              <a:rPr lang="nl-NL" sz="2400" dirty="0"/>
              <a:t>Mineervlieg</a:t>
            </a:r>
          </a:p>
        </p:txBody>
      </p:sp>
      <p:sp>
        <p:nvSpPr>
          <p:cNvPr id="8" name="Tekstvak 7">
            <a:extLst>
              <a:ext uri="{FF2B5EF4-FFF2-40B4-BE49-F238E27FC236}">
                <a16:creationId xmlns:a16="http://schemas.microsoft.com/office/drawing/2014/main" id="{B2CF2412-07FA-4030-B409-341FB3941BB7}"/>
              </a:ext>
            </a:extLst>
          </p:cNvPr>
          <p:cNvSpPr txBox="1"/>
          <p:nvPr/>
        </p:nvSpPr>
        <p:spPr>
          <a:xfrm>
            <a:off x="8229600" y="4844713"/>
            <a:ext cx="819776" cy="461665"/>
          </a:xfrm>
          <a:prstGeom prst="rect">
            <a:avLst/>
          </a:prstGeom>
          <a:noFill/>
        </p:spPr>
        <p:txBody>
          <a:bodyPr wrap="none" rtlCol="0">
            <a:spAutoFit/>
          </a:bodyPr>
          <a:lstStyle/>
          <a:p>
            <a:r>
              <a:rPr lang="nl-NL" sz="2400" dirty="0"/>
              <a:t>Spint</a:t>
            </a:r>
          </a:p>
        </p:txBody>
      </p:sp>
    </p:spTree>
    <p:extLst>
      <p:ext uri="{BB962C8B-B14F-4D97-AF65-F5344CB8AC3E}">
        <p14:creationId xmlns:p14="http://schemas.microsoft.com/office/powerpoint/2010/main" val="402371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14770" y="342417"/>
            <a:ext cx="2419467" cy="1143000"/>
          </a:xfrm>
        </p:spPr>
        <p:txBody>
          <a:bodyPr>
            <a:normAutofit/>
          </a:bodyPr>
          <a:lstStyle/>
          <a:p>
            <a:r>
              <a:rPr lang="nl-NL" sz="2700" b="1" dirty="0"/>
              <a:t>Schade door insecten</a:t>
            </a:r>
            <a:endParaRPr lang="nl-NL" dirty="0"/>
          </a:p>
        </p:txBody>
      </p:sp>
      <p:sp>
        <p:nvSpPr>
          <p:cNvPr id="13" name="Tekstvak 12"/>
          <p:cNvSpPr txBox="1"/>
          <p:nvPr/>
        </p:nvSpPr>
        <p:spPr>
          <a:xfrm>
            <a:off x="3017115" y="4844712"/>
            <a:ext cx="3556000" cy="400110"/>
          </a:xfrm>
          <a:prstGeom prst="rect">
            <a:avLst/>
          </a:prstGeom>
          <a:noFill/>
        </p:spPr>
        <p:txBody>
          <a:bodyPr wrap="square" rtlCol="0">
            <a:spAutoFit/>
          </a:bodyPr>
          <a:lstStyle/>
          <a:p>
            <a:pPr lvl="0" fontAlgn="base"/>
            <a:r>
              <a:rPr lang="nl-NL" sz="2000" dirty="0"/>
              <a:t>-</a:t>
            </a:r>
            <a:endParaRPr lang="nl-NL" dirty="0"/>
          </a:p>
        </p:txBody>
      </p:sp>
      <p:sp>
        <p:nvSpPr>
          <p:cNvPr id="7" name="Tekstvak 6">
            <a:extLst>
              <a:ext uri="{FF2B5EF4-FFF2-40B4-BE49-F238E27FC236}">
                <a16:creationId xmlns:a16="http://schemas.microsoft.com/office/drawing/2014/main" id="{302B2ED9-3791-48D0-8A0C-E5DAB1F896BA}"/>
              </a:ext>
            </a:extLst>
          </p:cNvPr>
          <p:cNvSpPr txBox="1"/>
          <p:nvPr/>
        </p:nvSpPr>
        <p:spPr>
          <a:xfrm>
            <a:off x="2151581" y="2521335"/>
            <a:ext cx="745845" cy="461665"/>
          </a:xfrm>
          <a:prstGeom prst="rect">
            <a:avLst/>
          </a:prstGeom>
          <a:noFill/>
        </p:spPr>
        <p:txBody>
          <a:bodyPr wrap="none" rtlCol="0">
            <a:spAutoFit/>
          </a:bodyPr>
          <a:lstStyle/>
          <a:p>
            <a:r>
              <a:rPr lang="nl-NL" sz="2400" dirty="0"/>
              <a:t>trips</a:t>
            </a:r>
          </a:p>
        </p:txBody>
      </p:sp>
      <p:pic>
        <p:nvPicPr>
          <p:cNvPr id="5" name="Onlinemedia 4" title="Levenscyclus van trips">
            <a:hlinkClick r:id="" action="ppaction://media"/>
            <a:extLst>
              <a:ext uri="{FF2B5EF4-FFF2-40B4-BE49-F238E27FC236}">
                <a16:creationId xmlns:a16="http://schemas.microsoft.com/office/drawing/2014/main" id="{72ED8551-8F8D-4BB3-B236-B8960C251404}"/>
              </a:ext>
            </a:extLst>
          </p:cNvPr>
          <p:cNvPicPr>
            <a:picLocks noRot="1" noChangeAspect="1"/>
          </p:cNvPicPr>
          <p:nvPr>
            <a:videoFile r:link="rId1"/>
          </p:nvPr>
        </p:nvPicPr>
        <p:blipFill>
          <a:blip r:embed="rId3"/>
          <a:stretch>
            <a:fillRect/>
          </a:stretch>
        </p:blipFill>
        <p:spPr>
          <a:xfrm>
            <a:off x="3187632" y="1837389"/>
            <a:ext cx="6770967" cy="3808669"/>
          </a:xfrm>
          <a:prstGeom prst="rect">
            <a:avLst/>
          </a:prstGeom>
        </p:spPr>
      </p:pic>
    </p:spTree>
    <p:extLst>
      <p:ext uri="{BB962C8B-B14F-4D97-AF65-F5344CB8AC3E}">
        <p14:creationId xmlns:p14="http://schemas.microsoft.com/office/powerpoint/2010/main" val="262562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14770" y="342417"/>
            <a:ext cx="2419467" cy="1143000"/>
          </a:xfrm>
        </p:spPr>
        <p:txBody>
          <a:bodyPr>
            <a:normAutofit/>
          </a:bodyPr>
          <a:lstStyle/>
          <a:p>
            <a:r>
              <a:rPr lang="nl-NL" sz="2700" b="1" dirty="0"/>
              <a:t>Schade door insecten</a:t>
            </a:r>
            <a:endParaRPr lang="nl-NL" dirty="0"/>
          </a:p>
        </p:txBody>
      </p:sp>
      <p:sp>
        <p:nvSpPr>
          <p:cNvPr id="12" name="Tekstvak 11"/>
          <p:cNvSpPr txBox="1"/>
          <p:nvPr/>
        </p:nvSpPr>
        <p:spPr>
          <a:xfrm>
            <a:off x="8038530" y="5459201"/>
            <a:ext cx="1816671" cy="461665"/>
          </a:xfrm>
          <a:prstGeom prst="rect">
            <a:avLst/>
          </a:prstGeom>
          <a:noFill/>
        </p:spPr>
        <p:txBody>
          <a:bodyPr wrap="square" rtlCol="0">
            <a:spAutoFit/>
          </a:bodyPr>
          <a:lstStyle/>
          <a:p>
            <a:r>
              <a:rPr lang="nl-NL" sz="2400" dirty="0"/>
              <a:t>Witte vlieg</a:t>
            </a:r>
          </a:p>
        </p:txBody>
      </p:sp>
      <p:sp>
        <p:nvSpPr>
          <p:cNvPr id="7" name="Tekstvak 6">
            <a:extLst>
              <a:ext uri="{FF2B5EF4-FFF2-40B4-BE49-F238E27FC236}">
                <a16:creationId xmlns:a16="http://schemas.microsoft.com/office/drawing/2014/main" id="{302B2ED9-3791-48D0-8A0C-E5DAB1F896BA}"/>
              </a:ext>
            </a:extLst>
          </p:cNvPr>
          <p:cNvSpPr txBox="1"/>
          <p:nvPr/>
        </p:nvSpPr>
        <p:spPr>
          <a:xfrm>
            <a:off x="3020407" y="1813382"/>
            <a:ext cx="1154483" cy="461665"/>
          </a:xfrm>
          <a:prstGeom prst="rect">
            <a:avLst/>
          </a:prstGeom>
          <a:noFill/>
        </p:spPr>
        <p:txBody>
          <a:bodyPr wrap="none" rtlCol="0">
            <a:spAutoFit/>
          </a:bodyPr>
          <a:lstStyle/>
          <a:p>
            <a:r>
              <a:rPr lang="nl-NL" sz="2400" dirty="0"/>
              <a:t>Bladluis</a:t>
            </a:r>
          </a:p>
        </p:txBody>
      </p:sp>
      <p:pic>
        <p:nvPicPr>
          <p:cNvPr id="3" name="Onlinemedia 2" title="Levenscyclus van bladluizen">
            <a:hlinkClick r:id="" action="ppaction://media"/>
            <a:extLst>
              <a:ext uri="{FF2B5EF4-FFF2-40B4-BE49-F238E27FC236}">
                <a16:creationId xmlns:a16="http://schemas.microsoft.com/office/drawing/2014/main" id="{39146529-826F-4458-BE73-B18311E0C913}"/>
              </a:ext>
            </a:extLst>
          </p:cNvPr>
          <p:cNvPicPr>
            <a:picLocks noRot="1" noChangeAspect="1"/>
          </p:cNvPicPr>
          <p:nvPr>
            <a:videoFile r:link="rId1"/>
          </p:nvPr>
        </p:nvPicPr>
        <p:blipFill>
          <a:blip r:embed="rId4"/>
          <a:stretch>
            <a:fillRect/>
          </a:stretch>
        </p:blipFill>
        <p:spPr>
          <a:xfrm>
            <a:off x="4615543" y="192879"/>
            <a:ext cx="5761784" cy="3241004"/>
          </a:xfrm>
          <a:prstGeom prst="rect">
            <a:avLst/>
          </a:prstGeom>
        </p:spPr>
      </p:pic>
      <p:pic>
        <p:nvPicPr>
          <p:cNvPr id="4" name="Onlinemedia 3" title="Levenscyclus van witte vlieg">
            <a:hlinkClick r:id="" action="ppaction://media"/>
            <a:extLst>
              <a:ext uri="{FF2B5EF4-FFF2-40B4-BE49-F238E27FC236}">
                <a16:creationId xmlns:a16="http://schemas.microsoft.com/office/drawing/2014/main" id="{C796A122-A2EE-4179-9DC8-5A36271407F6}"/>
              </a:ext>
            </a:extLst>
          </p:cNvPr>
          <p:cNvPicPr>
            <a:picLocks noRot="1" noChangeAspect="1"/>
          </p:cNvPicPr>
          <p:nvPr>
            <a:videoFile r:link="rId2"/>
          </p:nvPr>
        </p:nvPicPr>
        <p:blipFill>
          <a:blip r:embed="rId5"/>
          <a:stretch>
            <a:fillRect/>
          </a:stretch>
        </p:blipFill>
        <p:spPr>
          <a:xfrm>
            <a:off x="1850572" y="3555548"/>
            <a:ext cx="5871028" cy="3302453"/>
          </a:xfrm>
          <a:prstGeom prst="rect">
            <a:avLst/>
          </a:prstGeom>
        </p:spPr>
      </p:pic>
    </p:spTree>
    <p:extLst>
      <p:ext uri="{BB962C8B-B14F-4D97-AF65-F5344CB8AC3E}">
        <p14:creationId xmlns:p14="http://schemas.microsoft.com/office/powerpoint/2010/main" val="2496218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p:nvPr/>
        </p:nvSpPr>
        <p:spPr>
          <a:xfrm>
            <a:off x="2708623" y="810722"/>
            <a:ext cx="6514353" cy="461665"/>
          </a:xfrm>
          <a:prstGeom prst="rect">
            <a:avLst/>
          </a:prstGeom>
          <a:noFill/>
        </p:spPr>
        <p:txBody>
          <a:bodyPr wrap="square" rtlCol="0">
            <a:spAutoFit/>
          </a:bodyPr>
          <a:lstStyle/>
          <a:p>
            <a:r>
              <a:rPr lang="nl-NL" sz="2400" b="1" dirty="0"/>
              <a:t>aaltjes</a:t>
            </a:r>
          </a:p>
        </p:txBody>
      </p:sp>
      <p:pic>
        <p:nvPicPr>
          <p:cNvPr id="7" name="Picture 21474"/>
          <p:cNvPicPr>
            <a:picLocks noGrp="1"/>
          </p:cNvPicPr>
          <p:nvPr>
            <p:ph idx="1"/>
          </p:nvPr>
        </p:nvPicPr>
        <p:blipFill>
          <a:blip r:embed="rId2"/>
          <a:stretch>
            <a:fillRect/>
          </a:stretch>
        </p:blipFill>
        <p:spPr>
          <a:xfrm>
            <a:off x="7091936" y="1070746"/>
            <a:ext cx="2766060" cy="2270760"/>
          </a:xfrm>
          <a:prstGeom prst="rect">
            <a:avLst/>
          </a:prstGeom>
        </p:spPr>
      </p:pic>
      <p:pic>
        <p:nvPicPr>
          <p:cNvPr id="8" name="Picture 21476"/>
          <p:cNvPicPr/>
          <p:nvPr/>
        </p:nvPicPr>
        <p:blipFill>
          <a:blip r:embed="rId3"/>
          <a:stretch>
            <a:fillRect/>
          </a:stretch>
        </p:blipFill>
        <p:spPr>
          <a:xfrm>
            <a:off x="7478912" y="3587742"/>
            <a:ext cx="2580096" cy="2473144"/>
          </a:xfrm>
          <a:prstGeom prst="rect">
            <a:avLst/>
          </a:prstGeom>
        </p:spPr>
      </p:pic>
      <p:sp>
        <p:nvSpPr>
          <p:cNvPr id="9" name="Tekstvak 8"/>
          <p:cNvSpPr txBox="1"/>
          <p:nvPr/>
        </p:nvSpPr>
        <p:spPr>
          <a:xfrm>
            <a:off x="2595237" y="1516399"/>
            <a:ext cx="3802743" cy="677108"/>
          </a:xfrm>
          <a:prstGeom prst="rect">
            <a:avLst/>
          </a:prstGeom>
          <a:noFill/>
        </p:spPr>
        <p:txBody>
          <a:bodyPr wrap="square" rtlCol="0">
            <a:spAutoFit/>
          </a:bodyPr>
          <a:lstStyle/>
          <a:p>
            <a:r>
              <a:rPr lang="nl-NL" sz="2000" dirty="0"/>
              <a:t>Bekende vertegenwoordigers:</a:t>
            </a:r>
          </a:p>
          <a:p>
            <a:endParaRPr lang="nl-NL" dirty="0"/>
          </a:p>
        </p:txBody>
      </p:sp>
      <p:sp>
        <p:nvSpPr>
          <p:cNvPr id="10" name="Tekstvak 9"/>
          <p:cNvSpPr txBox="1"/>
          <p:nvPr/>
        </p:nvSpPr>
        <p:spPr>
          <a:xfrm>
            <a:off x="2708622" y="2124483"/>
            <a:ext cx="4383314" cy="677108"/>
          </a:xfrm>
          <a:prstGeom prst="rect">
            <a:avLst/>
          </a:prstGeom>
          <a:noFill/>
        </p:spPr>
        <p:txBody>
          <a:bodyPr wrap="square" rtlCol="0">
            <a:spAutoFit/>
          </a:bodyPr>
          <a:lstStyle/>
          <a:p>
            <a:r>
              <a:rPr lang="nl-NL" dirty="0"/>
              <a:t>-</a:t>
            </a:r>
            <a:r>
              <a:rPr lang="nl-NL" sz="2000" dirty="0"/>
              <a:t>Bladaaltjes</a:t>
            </a:r>
          </a:p>
          <a:p>
            <a:endParaRPr lang="nl-NL" dirty="0"/>
          </a:p>
        </p:txBody>
      </p:sp>
      <p:sp>
        <p:nvSpPr>
          <p:cNvPr id="11" name="Tekstvak 10"/>
          <p:cNvSpPr txBox="1"/>
          <p:nvPr/>
        </p:nvSpPr>
        <p:spPr>
          <a:xfrm>
            <a:off x="2708623" y="2601899"/>
            <a:ext cx="2365829" cy="677108"/>
          </a:xfrm>
          <a:prstGeom prst="rect">
            <a:avLst/>
          </a:prstGeom>
          <a:noFill/>
        </p:spPr>
        <p:txBody>
          <a:bodyPr wrap="square" rtlCol="0">
            <a:spAutoFit/>
          </a:bodyPr>
          <a:lstStyle/>
          <a:p>
            <a:r>
              <a:rPr lang="nl-NL" dirty="0"/>
              <a:t>-</a:t>
            </a:r>
            <a:r>
              <a:rPr lang="nl-NL" sz="2000" dirty="0" err="1"/>
              <a:t>Cystenaaltjes</a:t>
            </a:r>
            <a:endParaRPr lang="nl-NL" sz="2000" dirty="0"/>
          </a:p>
          <a:p>
            <a:endParaRPr lang="nl-NL" dirty="0"/>
          </a:p>
        </p:txBody>
      </p:sp>
      <p:sp>
        <p:nvSpPr>
          <p:cNvPr id="12" name="Tekstvak 11"/>
          <p:cNvSpPr txBox="1"/>
          <p:nvPr/>
        </p:nvSpPr>
        <p:spPr>
          <a:xfrm>
            <a:off x="2652796" y="3136893"/>
            <a:ext cx="3077029" cy="677108"/>
          </a:xfrm>
          <a:prstGeom prst="rect">
            <a:avLst/>
          </a:prstGeom>
          <a:noFill/>
        </p:spPr>
        <p:txBody>
          <a:bodyPr wrap="square" rtlCol="0">
            <a:spAutoFit/>
          </a:bodyPr>
          <a:lstStyle/>
          <a:p>
            <a:r>
              <a:rPr lang="nl-NL" dirty="0"/>
              <a:t>- </a:t>
            </a:r>
            <a:r>
              <a:rPr lang="nl-NL" sz="2000" dirty="0"/>
              <a:t>Wortelknobbelaaltjes</a:t>
            </a:r>
          </a:p>
          <a:p>
            <a:endParaRPr lang="nl-NL" dirty="0"/>
          </a:p>
        </p:txBody>
      </p:sp>
      <p:sp>
        <p:nvSpPr>
          <p:cNvPr id="13" name="Tekstvak 12"/>
          <p:cNvSpPr txBox="1"/>
          <p:nvPr/>
        </p:nvSpPr>
        <p:spPr>
          <a:xfrm>
            <a:off x="2727619" y="3744977"/>
            <a:ext cx="2327835" cy="677108"/>
          </a:xfrm>
          <a:prstGeom prst="rect">
            <a:avLst/>
          </a:prstGeom>
          <a:noFill/>
        </p:spPr>
        <p:txBody>
          <a:bodyPr wrap="square" rtlCol="0">
            <a:spAutoFit/>
          </a:bodyPr>
          <a:lstStyle/>
          <a:p>
            <a:r>
              <a:rPr lang="nl-NL" sz="2000" dirty="0"/>
              <a:t>-</a:t>
            </a:r>
            <a:r>
              <a:rPr lang="nl-NL" sz="2000" dirty="0" err="1"/>
              <a:t>Wortellesieaaltjes</a:t>
            </a:r>
            <a:endParaRPr lang="nl-NL" sz="2000" dirty="0"/>
          </a:p>
          <a:p>
            <a:endParaRPr lang="nl-NL" dirty="0"/>
          </a:p>
        </p:txBody>
      </p:sp>
      <p:sp>
        <p:nvSpPr>
          <p:cNvPr id="14" name="Tekstvak 13"/>
          <p:cNvSpPr txBox="1"/>
          <p:nvPr/>
        </p:nvSpPr>
        <p:spPr>
          <a:xfrm>
            <a:off x="2652796" y="4448652"/>
            <a:ext cx="4040521" cy="677108"/>
          </a:xfrm>
          <a:prstGeom prst="rect">
            <a:avLst/>
          </a:prstGeom>
          <a:noFill/>
        </p:spPr>
        <p:txBody>
          <a:bodyPr wrap="square" rtlCol="0">
            <a:spAutoFit/>
          </a:bodyPr>
          <a:lstStyle/>
          <a:p>
            <a:r>
              <a:rPr lang="nl-NL" dirty="0"/>
              <a:t>- </a:t>
            </a:r>
            <a:r>
              <a:rPr lang="nl-NL" sz="2000" dirty="0"/>
              <a:t>Groeivertraging, opbrengstderving</a:t>
            </a:r>
          </a:p>
          <a:p>
            <a:endParaRPr lang="nl-NL" dirty="0"/>
          </a:p>
        </p:txBody>
      </p:sp>
    </p:spTree>
    <p:extLst>
      <p:ext uri="{BB962C8B-B14F-4D97-AF65-F5344CB8AC3E}">
        <p14:creationId xmlns:p14="http://schemas.microsoft.com/office/powerpoint/2010/main" val="20648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anim calcmode="lin" valueType="num">
                                      <p:cBhvr>
                                        <p:cTn id="3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fade">
                                      <p:cBhvr>
                                        <p:cTn id="49" dur="1000"/>
                                        <p:tgtEl>
                                          <p:spTgt spid="14">
                                            <p:txEl>
                                              <p:pRg st="0" end="0"/>
                                            </p:txEl>
                                          </p:spTgt>
                                        </p:tgtEl>
                                      </p:cBhvr>
                                    </p:animEffect>
                                    <p:anim calcmode="lin" valueType="num">
                                      <p:cBhvr>
                                        <p:cTn id="5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8623" y="810722"/>
            <a:ext cx="6514353" cy="461665"/>
          </a:xfrm>
          <a:prstGeom prst="rect">
            <a:avLst/>
          </a:prstGeom>
          <a:noFill/>
        </p:spPr>
        <p:txBody>
          <a:bodyPr wrap="square" rtlCol="0">
            <a:spAutoFit/>
          </a:bodyPr>
          <a:lstStyle/>
          <a:p>
            <a:r>
              <a:rPr lang="nl-NL" sz="2400" b="1" dirty="0"/>
              <a:t>Andere schadelijke organismen:</a:t>
            </a:r>
          </a:p>
        </p:txBody>
      </p:sp>
      <p:sp>
        <p:nvSpPr>
          <p:cNvPr id="6" name="Tekstvak 5"/>
          <p:cNvSpPr txBox="1"/>
          <p:nvPr/>
        </p:nvSpPr>
        <p:spPr>
          <a:xfrm>
            <a:off x="2598057" y="1798861"/>
            <a:ext cx="3135086" cy="369332"/>
          </a:xfrm>
          <a:prstGeom prst="rect">
            <a:avLst/>
          </a:prstGeom>
          <a:noFill/>
        </p:spPr>
        <p:txBody>
          <a:bodyPr wrap="square" rtlCol="0">
            <a:spAutoFit/>
          </a:bodyPr>
          <a:lstStyle/>
          <a:p>
            <a:r>
              <a:rPr lang="nl-NL" dirty="0"/>
              <a:t>- Slakken</a:t>
            </a:r>
          </a:p>
        </p:txBody>
      </p:sp>
      <p:sp>
        <p:nvSpPr>
          <p:cNvPr id="7" name="Tekstvak 6"/>
          <p:cNvSpPr txBox="1"/>
          <p:nvPr/>
        </p:nvSpPr>
        <p:spPr>
          <a:xfrm>
            <a:off x="2598057" y="2327424"/>
            <a:ext cx="3135086" cy="369332"/>
          </a:xfrm>
          <a:prstGeom prst="rect">
            <a:avLst/>
          </a:prstGeom>
          <a:noFill/>
        </p:spPr>
        <p:txBody>
          <a:bodyPr wrap="square" rtlCol="0">
            <a:spAutoFit/>
          </a:bodyPr>
          <a:lstStyle/>
          <a:p>
            <a:r>
              <a:rPr lang="nl-NL" dirty="0"/>
              <a:t>- Mollen</a:t>
            </a:r>
          </a:p>
        </p:txBody>
      </p:sp>
      <p:sp>
        <p:nvSpPr>
          <p:cNvPr id="8" name="Tekstvak 7"/>
          <p:cNvSpPr txBox="1"/>
          <p:nvPr/>
        </p:nvSpPr>
        <p:spPr>
          <a:xfrm>
            <a:off x="2598057" y="2905560"/>
            <a:ext cx="3135086" cy="369332"/>
          </a:xfrm>
          <a:prstGeom prst="rect">
            <a:avLst/>
          </a:prstGeom>
          <a:noFill/>
        </p:spPr>
        <p:txBody>
          <a:bodyPr wrap="square" rtlCol="0">
            <a:spAutoFit/>
          </a:bodyPr>
          <a:lstStyle/>
          <a:p>
            <a:r>
              <a:rPr lang="nl-NL" dirty="0"/>
              <a:t> - </a:t>
            </a:r>
            <a:r>
              <a:rPr lang="nl-NL" dirty="0">
                <a:hlinkClick r:id="rId2"/>
              </a:rPr>
              <a:t>Muizen</a:t>
            </a:r>
            <a:endParaRPr lang="nl-NL" dirty="0"/>
          </a:p>
        </p:txBody>
      </p:sp>
      <p:sp>
        <p:nvSpPr>
          <p:cNvPr id="9" name="Tekstvak 8"/>
          <p:cNvSpPr txBox="1"/>
          <p:nvPr/>
        </p:nvSpPr>
        <p:spPr>
          <a:xfrm>
            <a:off x="2598057" y="3452301"/>
            <a:ext cx="3135086" cy="369332"/>
          </a:xfrm>
          <a:prstGeom prst="rect">
            <a:avLst/>
          </a:prstGeom>
          <a:noFill/>
        </p:spPr>
        <p:txBody>
          <a:bodyPr wrap="square" rtlCol="0">
            <a:spAutoFit/>
          </a:bodyPr>
          <a:lstStyle/>
          <a:p>
            <a:r>
              <a:rPr lang="nl-NL" dirty="0"/>
              <a:t>- Vogels (kraaien, spreeuwen)</a:t>
            </a:r>
          </a:p>
        </p:txBody>
      </p:sp>
      <p:pic>
        <p:nvPicPr>
          <p:cNvPr id="10" name="Picture 21491"/>
          <p:cNvPicPr/>
          <p:nvPr/>
        </p:nvPicPr>
        <p:blipFill>
          <a:blip r:embed="rId3"/>
          <a:stretch>
            <a:fillRect/>
          </a:stretch>
        </p:blipFill>
        <p:spPr>
          <a:xfrm>
            <a:off x="7061473" y="1089229"/>
            <a:ext cx="3562985" cy="2361565"/>
          </a:xfrm>
          <a:prstGeom prst="rect">
            <a:avLst/>
          </a:prstGeom>
        </p:spPr>
      </p:pic>
      <p:pic>
        <p:nvPicPr>
          <p:cNvPr id="12" name="Picture 21493"/>
          <p:cNvPicPr/>
          <p:nvPr/>
        </p:nvPicPr>
        <p:blipFill>
          <a:blip r:embed="rId4"/>
          <a:stretch>
            <a:fillRect/>
          </a:stretch>
        </p:blipFill>
        <p:spPr>
          <a:xfrm>
            <a:off x="7304042" y="3488855"/>
            <a:ext cx="3077845" cy="2308225"/>
          </a:xfrm>
          <a:prstGeom prst="rect">
            <a:avLst/>
          </a:prstGeom>
        </p:spPr>
      </p:pic>
      <p:sp>
        <p:nvSpPr>
          <p:cNvPr id="2" name="Tekstvak 1"/>
          <p:cNvSpPr txBox="1"/>
          <p:nvPr/>
        </p:nvSpPr>
        <p:spPr>
          <a:xfrm>
            <a:off x="2598057" y="4054320"/>
            <a:ext cx="1551002" cy="400110"/>
          </a:xfrm>
          <a:prstGeom prst="rect">
            <a:avLst/>
          </a:prstGeom>
          <a:noFill/>
        </p:spPr>
        <p:txBody>
          <a:bodyPr wrap="none" rtlCol="0">
            <a:spAutoFit/>
          </a:bodyPr>
          <a:lstStyle/>
          <a:p>
            <a:r>
              <a:rPr lang="nl-NL" sz="2000" dirty="0"/>
              <a:t>- </a:t>
            </a:r>
            <a:r>
              <a:rPr lang="nl-NL" sz="2000" dirty="0">
                <a:hlinkClick r:id="rId5"/>
              </a:rPr>
              <a:t>Engerlingen</a:t>
            </a:r>
            <a:endParaRPr lang="nl-NL" sz="2000" dirty="0"/>
          </a:p>
        </p:txBody>
      </p:sp>
    </p:spTree>
    <p:extLst>
      <p:ext uri="{BB962C8B-B14F-4D97-AF65-F5344CB8AC3E}">
        <p14:creationId xmlns:p14="http://schemas.microsoft.com/office/powerpoint/2010/main" val="239763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fade">
                                      <p:cBhvr>
                                        <p:cTn id="42" dur="1000"/>
                                        <p:tgtEl>
                                          <p:spTgt spid="2">
                                            <p:txEl>
                                              <p:pRg st="0" end="0"/>
                                            </p:txEl>
                                          </p:spTgt>
                                        </p:tgtEl>
                                      </p:cBhvr>
                                    </p:animEffect>
                                    <p:anim calcmode="lin" valueType="num">
                                      <p:cBhvr>
                                        <p:cTn id="4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36166" y="174497"/>
            <a:ext cx="6514353" cy="461665"/>
          </a:xfrm>
          <a:prstGeom prst="rect">
            <a:avLst/>
          </a:prstGeom>
          <a:noFill/>
        </p:spPr>
        <p:txBody>
          <a:bodyPr wrap="square" rtlCol="0">
            <a:spAutoFit/>
          </a:bodyPr>
          <a:lstStyle/>
          <a:p>
            <a:r>
              <a:rPr lang="nl-NL" sz="2400" b="1" dirty="0"/>
              <a:t>Andere schadelijke organismen:</a:t>
            </a:r>
          </a:p>
        </p:txBody>
      </p:sp>
      <p:sp>
        <p:nvSpPr>
          <p:cNvPr id="8" name="Tekstvak 7"/>
          <p:cNvSpPr txBox="1"/>
          <p:nvPr/>
        </p:nvSpPr>
        <p:spPr>
          <a:xfrm>
            <a:off x="2598057" y="1810520"/>
            <a:ext cx="3135086" cy="369332"/>
          </a:xfrm>
          <a:prstGeom prst="rect">
            <a:avLst/>
          </a:prstGeom>
          <a:noFill/>
        </p:spPr>
        <p:txBody>
          <a:bodyPr wrap="square" rtlCol="0">
            <a:spAutoFit/>
          </a:bodyPr>
          <a:lstStyle/>
          <a:p>
            <a:r>
              <a:rPr lang="nl-NL" dirty="0"/>
              <a:t> - </a:t>
            </a:r>
            <a:r>
              <a:rPr lang="nl-NL" dirty="0">
                <a:hlinkClick r:id="rId4"/>
              </a:rPr>
              <a:t>Muizen</a:t>
            </a:r>
            <a:endParaRPr lang="nl-NL" dirty="0"/>
          </a:p>
        </p:txBody>
      </p:sp>
      <p:sp>
        <p:nvSpPr>
          <p:cNvPr id="2" name="Tekstvak 1"/>
          <p:cNvSpPr txBox="1"/>
          <p:nvPr/>
        </p:nvSpPr>
        <p:spPr>
          <a:xfrm>
            <a:off x="8129332" y="5162847"/>
            <a:ext cx="1551002" cy="400110"/>
          </a:xfrm>
          <a:prstGeom prst="rect">
            <a:avLst/>
          </a:prstGeom>
          <a:noFill/>
        </p:spPr>
        <p:txBody>
          <a:bodyPr wrap="none" rtlCol="0">
            <a:spAutoFit/>
          </a:bodyPr>
          <a:lstStyle/>
          <a:p>
            <a:r>
              <a:rPr lang="nl-NL" sz="2000" dirty="0"/>
              <a:t>- </a:t>
            </a:r>
            <a:r>
              <a:rPr lang="nl-NL" sz="2000" dirty="0">
                <a:hlinkClick r:id="rId5"/>
              </a:rPr>
              <a:t>Engerlingen</a:t>
            </a:r>
            <a:endParaRPr lang="nl-NL" sz="2000" dirty="0"/>
          </a:p>
        </p:txBody>
      </p:sp>
      <p:pic>
        <p:nvPicPr>
          <p:cNvPr id="3" name="Onlinemedia 2" title="Minecraft Survival Dag 19 Nieuwe muis en Veel GB">
            <a:hlinkClick r:id="" action="ppaction://media"/>
            <a:extLst>
              <a:ext uri="{FF2B5EF4-FFF2-40B4-BE49-F238E27FC236}">
                <a16:creationId xmlns:a16="http://schemas.microsoft.com/office/drawing/2014/main" id="{F4B8C174-FACE-400C-A01C-A4E4821BF295}"/>
              </a:ext>
            </a:extLst>
          </p:cNvPr>
          <p:cNvPicPr>
            <a:picLocks noRot="1" noChangeAspect="1"/>
          </p:cNvPicPr>
          <p:nvPr>
            <a:videoFile r:link="rId1"/>
          </p:nvPr>
        </p:nvPicPr>
        <p:blipFill>
          <a:blip r:embed="rId6"/>
          <a:stretch>
            <a:fillRect/>
          </a:stretch>
        </p:blipFill>
        <p:spPr>
          <a:xfrm>
            <a:off x="5239658" y="636161"/>
            <a:ext cx="5006383" cy="2816090"/>
          </a:xfrm>
          <a:prstGeom prst="rect">
            <a:avLst/>
          </a:prstGeom>
        </p:spPr>
      </p:pic>
      <p:pic>
        <p:nvPicPr>
          <p:cNvPr id="4" name="Onlinemedia 3" title="Droogte 2018 en engerlingen">
            <a:hlinkClick r:id="" action="ppaction://media"/>
            <a:extLst>
              <a:ext uri="{FF2B5EF4-FFF2-40B4-BE49-F238E27FC236}">
                <a16:creationId xmlns:a16="http://schemas.microsoft.com/office/drawing/2014/main" id="{6440BE34-0418-4E4D-AA82-52A851227285}"/>
              </a:ext>
            </a:extLst>
          </p:cNvPr>
          <p:cNvPicPr>
            <a:picLocks noRot="1" noChangeAspect="1"/>
          </p:cNvPicPr>
          <p:nvPr>
            <a:videoFile r:link="rId2"/>
          </p:nvPr>
        </p:nvPicPr>
        <p:blipFill>
          <a:blip r:embed="rId7"/>
          <a:stretch>
            <a:fillRect/>
          </a:stretch>
        </p:blipFill>
        <p:spPr>
          <a:xfrm>
            <a:off x="1794223" y="3500736"/>
            <a:ext cx="5909733" cy="3324225"/>
          </a:xfrm>
          <a:prstGeom prst="rect">
            <a:avLst/>
          </a:prstGeom>
        </p:spPr>
      </p:pic>
    </p:spTree>
    <p:extLst>
      <p:ext uri="{BB962C8B-B14F-4D97-AF65-F5344CB8AC3E}">
        <p14:creationId xmlns:p14="http://schemas.microsoft.com/office/powerpoint/2010/main" val="396893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t>Schade door insecten</a:t>
            </a:r>
            <a:endParaRPr lang="en-US" dirty="0"/>
          </a:p>
        </p:txBody>
      </p:sp>
      <p:sp>
        <p:nvSpPr>
          <p:cNvPr id="6" name="Tijdelijke aanduiding voor inhoud 5"/>
          <p:cNvSpPr>
            <a:spLocks noGrp="1"/>
          </p:cNvSpPr>
          <p:nvPr>
            <p:ph sz="half" idx="1"/>
          </p:nvPr>
        </p:nvSpPr>
        <p:spPr/>
        <p:txBody>
          <a:bodyPr>
            <a:normAutofit lnSpcReduction="10000"/>
          </a:bodyPr>
          <a:lstStyle/>
          <a:p>
            <a:r>
              <a:rPr lang="nl-NL" dirty="0"/>
              <a:t>Directe schade</a:t>
            </a:r>
          </a:p>
          <a:p>
            <a:pPr lvl="1"/>
            <a:r>
              <a:rPr lang="nl-NL" dirty="0">
                <a:solidFill>
                  <a:srgbClr val="0070C0"/>
                </a:solidFill>
              </a:rPr>
              <a:t>Gewone vreterij (kevers, rupsen)</a:t>
            </a:r>
          </a:p>
          <a:p>
            <a:pPr lvl="1"/>
            <a:r>
              <a:rPr lang="nl-NL" dirty="0">
                <a:solidFill>
                  <a:srgbClr val="0070C0"/>
                </a:solidFill>
              </a:rPr>
              <a:t>Mineren(mineervliegen)</a:t>
            </a:r>
          </a:p>
          <a:p>
            <a:pPr lvl="1"/>
            <a:r>
              <a:rPr lang="nl-NL" dirty="0">
                <a:solidFill>
                  <a:srgbClr val="0070C0"/>
                </a:solidFill>
              </a:rPr>
              <a:t>Zuigschade (bladluizen, wantsen)</a:t>
            </a:r>
          </a:p>
          <a:p>
            <a:pPr lvl="1"/>
            <a:r>
              <a:rPr lang="nl-NL" dirty="0">
                <a:solidFill>
                  <a:srgbClr val="0070C0"/>
                </a:solidFill>
              </a:rPr>
              <a:t>Boren (spintkevers, hourupsen, boktorren)</a:t>
            </a:r>
          </a:p>
          <a:p>
            <a:pPr lvl="1"/>
            <a:r>
              <a:rPr lang="nl-NL" dirty="0">
                <a:solidFill>
                  <a:srgbClr val="0070C0"/>
                </a:solidFill>
              </a:rPr>
              <a:t>Galvorming (galmuggen)</a:t>
            </a:r>
          </a:p>
          <a:p>
            <a:r>
              <a:rPr lang="nl-NL" dirty="0"/>
              <a:t>Indirecte schade</a:t>
            </a:r>
          </a:p>
          <a:p>
            <a:pPr lvl="1"/>
            <a:r>
              <a:rPr lang="nl-NL" dirty="0">
                <a:solidFill>
                  <a:srgbClr val="0070C0"/>
                </a:solidFill>
              </a:rPr>
              <a:t>Virusoverdracht: bladluis en witte vlieg)</a:t>
            </a:r>
          </a:p>
          <a:p>
            <a:pPr lvl="1"/>
            <a:r>
              <a:rPr lang="nl-NL" dirty="0">
                <a:solidFill>
                  <a:srgbClr val="0070C0"/>
                </a:solidFill>
              </a:rPr>
              <a:t>Honingdauw (zwartschimmels)</a:t>
            </a:r>
            <a:endParaRPr lang="en-US" dirty="0">
              <a:solidFill>
                <a:srgbClr val="0070C0"/>
              </a:solidFill>
            </a:endParaRPr>
          </a:p>
        </p:txBody>
      </p:sp>
      <p:pic>
        <p:nvPicPr>
          <p:cNvPr id="8" name="Tijdelijke aanduiding voor inhoud 7"/>
          <p:cNvPicPr>
            <a:picLocks noGrp="1" noChangeAspect="1"/>
          </p:cNvPicPr>
          <p:nvPr>
            <p:ph sz="half" idx="2"/>
          </p:nvPr>
        </p:nvPicPr>
        <p:blipFill>
          <a:blip r:embed="rId2"/>
          <a:stretch>
            <a:fillRect/>
          </a:stretch>
        </p:blipFill>
        <p:spPr>
          <a:xfrm>
            <a:off x="7090684" y="181155"/>
            <a:ext cx="3643829" cy="2743200"/>
          </a:xfrm>
          <a:prstGeom prst="rect">
            <a:avLst/>
          </a:prstGeom>
        </p:spPr>
      </p:pic>
      <p:pic>
        <p:nvPicPr>
          <p:cNvPr id="10" name="Afbeelding 9"/>
          <p:cNvPicPr>
            <a:picLocks noChangeAspect="1"/>
          </p:cNvPicPr>
          <p:nvPr/>
        </p:nvPicPr>
        <p:blipFill>
          <a:blip r:embed="rId3"/>
          <a:stretch>
            <a:fillRect/>
          </a:stretch>
        </p:blipFill>
        <p:spPr>
          <a:xfrm>
            <a:off x="6643660" y="2924355"/>
            <a:ext cx="4537878" cy="4215561"/>
          </a:xfrm>
          <a:prstGeom prst="rect">
            <a:avLst/>
          </a:prstGeom>
        </p:spPr>
      </p:pic>
    </p:spTree>
    <p:extLst>
      <p:ext uri="{BB962C8B-B14F-4D97-AF65-F5344CB8AC3E}">
        <p14:creationId xmlns:p14="http://schemas.microsoft.com/office/powerpoint/2010/main" val="79496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1000"/>
                                        <p:tgtEl>
                                          <p:spTgt spid="6">
                                            <p:txEl>
                                              <p:pRg st="6" end="6"/>
                                            </p:txEl>
                                          </p:spTgt>
                                        </p:tgtEl>
                                      </p:cBhvr>
                                    </p:animEffect>
                                    <p:anim calcmode="lin" valueType="num">
                                      <p:cBhvr>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fade">
                                      <p:cBhvr>
                                        <p:cTn id="49" dur="1000"/>
                                        <p:tgtEl>
                                          <p:spTgt spid="6">
                                            <p:txEl>
                                              <p:pRg st="7" end="7"/>
                                            </p:txEl>
                                          </p:spTgt>
                                        </p:tgtEl>
                                      </p:cBhvr>
                                    </p:animEffect>
                                    <p:anim calcmode="lin" valueType="num">
                                      <p:cBhvr>
                                        <p:cTn id="5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8" end="8"/>
                                            </p:txEl>
                                          </p:spTgt>
                                        </p:tgtEl>
                                        <p:attrNameLst>
                                          <p:attrName>style.visibility</p:attrName>
                                        </p:attrNameLst>
                                      </p:cBhvr>
                                      <p:to>
                                        <p:strVal val="visible"/>
                                      </p:to>
                                    </p:set>
                                    <p:animEffect transition="in" filter="fade">
                                      <p:cBhvr>
                                        <p:cTn id="56" dur="1000"/>
                                        <p:tgtEl>
                                          <p:spTgt spid="6">
                                            <p:txEl>
                                              <p:pRg st="8" end="8"/>
                                            </p:txEl>
                                          </p:spTgt>
                                        </p:tgtEl>
                                      </p:cBhvr>
                                    </p:animEffect>
                                    <p:anim calcmode="lin" valueType="num">
                                      <p:cBhvr>
                                        <p:cTn id="57"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8623" y="810722"/>
            <a:ext cx="6514353" cy="461665"/>
          </a:xfrm>
          <a:prstGeom prst="rect">
            <a:avLst/>
          </a:prstGeom>
          <a:noFill/>
        </p:spPr>
        <p:txBody>
          <a:bodyPr wrap="square" rtlCol="0">
            <a:spAutoFit/>
          </a:bodyPr>
          <a:lstStyle/>
          <a:p>
            <a:r>
              <a:rPr lang="nl-NL" sz="2400" b="1" dirty="0"/>
              <a:t>schimmels</a:t>
            </a:r>
          </a:p>
        </p:txBody>
      </p:sp>
      <p:pic>
        <p:nvPicPr>
          <p:cNvPr id="6" name="Picture 21523"/>
          <p:cNvPicPr/>
          <p:nvPr/>
        </p:nvPicPr>
        <p:blipFill>
          <a:blip r:embed="rId2"/>
          <a:stretch>
            <a:fillRect/>
          </a:stretch>
        </p:blipFill>
        <p:spPr>
          <a:xfrm>
            <a:off x="7992920" y="732892"/>
            <a:ext cx="1888700" cy="1386304"/>
          </a:xfrm>
          <a:prstGeom prst="rect">
            <a:avLst/>
          </a:prstGeom>
          <a:ln>
            <a:noFill/>
          </a:ln>
          <a:effectLst>
            <a:outerShdw blurRad="292100" dist="139700" dir="2700000" algn="tl" rotWithShape="0">
              <a:srgbClr val="333333">
                <a:alpha val="65000"/>
              </a:srgbClr>
            </a:outerShdw>
          </a:effectLst>
        </p:spPr>
      </p:pic>
      <p:pic>
        <p:nvPicPr>
          <p:cNvPr id="7" name="Picture 21525"/>
          <p:cNvPicPr/>
          <p:nvPr/>
        </p:nvPicPr>
        <p:blipFill>
          <a:blip r:embed="rId3"/>
          <a:stretch>
            <a:fillRect/>
          </a:stretch>
        </p:blipFill>
        <p:spPr>
          <a:xfrm>
            <a:off x="7981285" y="2656269"/>
            <a:ext cx="1888701" cy="1386304"/>
          </a:xfrm>
          <a:prstGeom prst="rect">
            <a:avLst/>
          </a:prstGeom>
          <a:ln>
            <a:noFill/>
          </a:ln>
          <a:effectLst>
            <a:outerShdw blurRad="292100" dist="139700" dir="2700000" algn="tl" rotWithShape="0">
              <a:srgbClr val="333333">
                <a:alpha val="65000"/>
              </a:srgbClr>
            </a:outerShdw>
          </a:effectLst>
        </p:spPr>
      </p:pic>
      <p:sp>
        <p:nvSpPr>
          <p:cNvPr id="8" name="Tekstvak 7"/>
          <p:cNvSpPr txBox="1"/>
          <p:nvPr/>
        </p:nvSpPr>
        <p:spPr>
          <a:xfrm>
            <a:off x="2873830" y="1618109"/>
            <a:ext cx="2423885" cy="400110"/>
          </a:xfrm>
          <a:prstGeom prst="rect">
            <a:avLst/>
          </a:prstGeom>
          <a:noFill/>
        </p:spPr>
        <p:txBody>
          <a:bodyPr wrap="square" rtlCol="0">
            <a:spAutoFit/>
          </a:bodyPr>
          <a:lstStyle/>
          <a:p>
            <a:r>
              <a:rPr lang="nl-NL" dirty="0"/>
              <a:t>- </a:t>
            </a:r>
            <a:r>
              <a:rPr lang="nl-NL" sz="2000" dirty="0"/>
              <a:t>Parasiet of sparofiet</a:t>
            </a:r>
          </a:p>
        </p:txBody>
      </p:sp>
      <p:sp>
        <p:nvSpPr>
          <p:cNvPr id="9" name="Tekstvak 8"/>
          <p:cNvSpPr txBox="1"/>
          <p:nvPr/>
        </p:nvSpPr>
        <p:spPr>
          <a:xfrm>
            <a:off x="3541914" y="2119197"/>
            <a:ext cx="3976487" cy="646331"/>
          </a:xfrm>
          <a:prstGeom prst="rect">
            <a:avLst/>
          </a:prstGeom>
          <a:noFill/>
        </p:spPr>
        <p:txBody>
          <a:bodyPr wrap="square" rtlCol="0">
            <a:spAutoFit/>
          </a:bodyPr>
          <a:lstStyle/>
          <a:p>
            <a:pPr marL="285750" indent="-285750">
              <a:buFontTx/>
              <a:buChar char="-"/>
            </a:pPr>
            <a:r>
              <a:rPr lang="nl-NL" b="1" dirty="0"/>
              <a:t>Parasiet</a:t>
            </a:r>
            <a:r>
              <a:rPr lang="nl-NL" dirty="0"/>
              <a:t>: leeft van levend materiaal, roest, meeldauw ect</a:t>
            </a:r>
          </a:p>
        </p:txBody>
      </p:sp>
      <p:sp>
        <p:nvSpPr>
          <p:cNvPr id="10" name="Tekstvak 9"/>
          <p:cNvSpPr txBox="1"/>
          <p:nvPr/>
        </p:nvSpPr>
        <p:spPr>
          <a:xfrm>
            <a:off x="3541914" y="2875621"/>
            <a:ext cx="3976487" cy="369332"/>
          </a:xfrm>
          <a:prstGeom prst="rect">
            <a:avLst/>
          </a:prstGeom>
          <a:noFill/>
        </p:spPr>
        <p:txBody>
          <a:bodyPr wrap="square" rtlCol="0">
            <a:spAutoFit/>
          </a:bodyPr>
          <a:lstStyle/>
          <a:p>
            <a:pPr marL="285750" indent="-285750">
              <a:buFontTx/>
              <a:buChar char="-"/>
            </a:pPr>
            <a:r>
              <a:rPr lang="nl-NL" b="1" dirty="0"/>
              <a:t>Saprofiet</a:t>
            </a:r>
            <a:r>
              <a:rPr lang="nl-NL" dirty="0"/>
              <a:t>: leeft van dood materiaal</a:t>
            </a:r>
          </a:p>
        </p:txBody>
      </p:sp>
      <p:sp>
        <p:nvSpPr>
          <p:cNvPr id="11" name="Tekstvak 10"/>
          <p:cNvSpPr txBox="1"/>
          <p:nvPr/>
        </p:nvSpPr>
        <p:spPr>
          <a:xfrm>
            <a:off x="3541914" y="3373799"/>
            <a:ext cx="3976487" cy="369332"/>
          </a:xfrm>
          <a:prstGeom prst="rect">
            <a:avLst/>
          </a:prstGeom>
          <a:noFill/>
        </p:spPr>
        <p:txBody>
          <a:bodyPr wrap="square" rtlCol="0">
            <a:spAutoFit/>
          </a:bodyPr>
          <a:lstStyle/>
          <a:p>
            <a:pPr marL="285750" indent="-285750">
              <a:buFontTx/>
              <a:buChar char="-"/>
            </a:pPr>
            <a:r>
              <a:rPr lang="nl-NL" dirty="0"/>
              <a:t>Paddenstoelen, bodemschimmels</a:t>
            </a:r>
          </a:p>
        </p:txBody>
      </p:sp>
      <p:sp>
        <p:nvSpPr>
          <p:cNvPr id="12" name="Tekstvak 11"/>
          <p:cNvSpPr txBox="1"/>
          <p:nvPr/>
        </p:nvSpPr>
        <p:spPr>
          <a:xfrm>
            <a:off x="3004457" y="3875314"/>
            <a:ext cx="4281714" cy="369332"/>
          </a:xfrm>
          <a:prstGeom prst="rect">
            <a:avLst/>
          </a:prstGeom>
          <a:noFill/>
        </p:spPr>
        <p:txBody>
          <a:bodyPr wrap="square" rtlCol="0">
            <a:spAutoFit/>
          </a:bodyPr>
          <a:lstStyle/>
          <a:p>
            <a:r>
              <a:rPr lang="nl-NL" dirty="0"/>
              <a:t>- Vormen schimmelpluis of mycelium</a:t>
            </a:r>
          </a:p>
        </p:txBody>
      </p:sp>
      <p:sp>
        <p:nvSpPr>
          <p:cNvPr id="13" name="Tekstvak 12"/>
          <p:cNvSpPr txBox="1"/>
          <p:nvPr/>
        </p:nvSpPr>
        <p:spPr>
          <a:xfrm>
            <a:off x="3004457" y="4340173"/>
            <a:ext cx="4281714" cy="369332"/>
          </a:xfrm>
          <a:prstGeom prst="rect">
            <a:avLst/>
          </a:prstGeom>
          <a:noFill/>
        </p:spPr>
        <p:txBody>
          <a:bodyPr wrap="square" rtlCol="0">
            <a:spAutoFit/>
          </a:bodyPr>
          <a:lstStyle/>
          <a:p>
            <a:r>
              <a:rPr lang="nl-NL" dirty="0"/>
              <a:t>- Voortplanting door sporen</a:t>
            </a:r>
          </a:p>
        </p:txBody>
      </p:sp>
      <p:sp>
        <p:nvSpPr>
          <p:cNvPr id="2" name="Rechthoek 1">
            <a:extLst>
              <a:ext uri="{FF2B5EF4-FFF2-40B4-BE49-F238E27FC236}">
                <a16:creationId xmlns:a16="http://schemas.microsoft.com/office/drawing/2014/main" id="{3CFE442E-E564-4CF3-8054-443C13E2443A}"/>
              </a:ext>
            </a:extLst>
          </p:cNvPr>
          <p:cNvSpPr/>
          <p:nvPr/>
        </p:nvSpPr>
        <p:spPr>
          <a:xfrm>
            <a:off x="2322015" y="5596620"/>
            <a:ext cx="7547971" cy="738664"/>
          </a:xfrm>
          <a:prstGeom prst="rect">
            <a:avLst/>
          </a:prstGeom>
        </p:spPr>
        <p:txBody>
          <a:bodyPr wrap="square">
            <a:spAutoFit/>
          </a:bodyPr>
          <a:lstStyle/>
          <a:p>
            <a:r>
              <a:rPr lang="nl-NL" sz="1400" dirty="0">
                <a:solidFill>
                  <a:srgbClr val="222222"/>
                </a:solidFill>
                <a:latin typeface="arial" panose="020B0604020202020204" pitchFamily="34" charset="0"/>
              </a:rPr>
              <a:t>Een</a:t>
            </a:r>
            <a:r>
              <a:rPr lang="nl-NL" sz="1400" b="1" dirty="0">
                <a:solidFill>
                  <a:srgbClr val="222222"/>
                </a:solidFill>
                <a:latin typeface="arial" panose="020B0604020202020204" pitchFamily="34" charset="0"/>
              </a:rPr>
              <a:t> saprofyt </a:t>
            </a:r>
            <a:r>
              <a:rPr lang="nl-NL" sz="1400" dirty="0">
                <a:solidFill>
                  <a:srgbClr val="222222"/>
                </a:solidFill>
                <a:latin typeface="arial" panose="020B0604020202020204" pitchFamily="34" charset="0"/>
              </a:rPr>
              <a:t>is een plantaardig organisme of een schimmel die zijn celmateriaal opbouwt door het opnemen van organische stoffen uit dode andere organismen. Ze staan mee in voor de afbraak van dood hout, afgevallen bladeren en dode planten en dieren.</a:t>
            </a:r>
            <a:endParaRPr lang="nl-NL" sz="1400" dirty="0"/>
          </a:p>
        </p:txBody>
      </p:sp>
      <p:sp>
        <p:nvSpPr>
          <p:cNvPr id="3" name="Rechthoek 2">
            <a:extLst>
              <a:ext uri="{FF2B5EF4-FFF2-40B4-BE49-F238E27FC236}">
                <a16:creationId xmlns:a16="http://schemas.microsoft.com/office/drawing/2014/main" id="{5BC18746-6B96-4CD9-BC07-202F277FA7B9}"/>
              </a:ext>
            </a:extLst>
          </p:cNvPr>
          <p:cNvSpPr/>
          <p:nvPr/>
        </p:nvSpPr>
        <p:spPr>
          <a:xfrm>
            <a:off x="2405443" y="4680623"/>
            <a:ext cx="7120711" cy="738664"/>
          </a:xfrm>
          <a:prstGeom prst="rect">
            <a:avLst/>
          </a:prstGeom>
        </p:spPr>
        <p:txBody>
          <a:bodyPr wrap="square">
            <a:spAutoFit/>
          </a:bodyPr>
          <a:lstStyle/>
          <a:p>
            <a:r>
              <a:rPr lang="nl-NL" sz="1400" dirty="0">
                <a:solidFill>
                  <a:srgbClr val="222222"/>
                </a:solidFill>
                <a:latin typeface="arial" panose="020B0604020202020204" pitchFamily="34" charset="0"/>
              </a:rPr>
              <a:t>Een </a:t>
            </a:r>
            <a:r>
              <a:rPr lang="nl-NL" sz="1400" b="1" dirty="0">
                <a:solidFill>
                  <a:srgbClr val="222222"/>
                </a:solidFill>
                <a:latin typeface="arial" panose="020B0604020202020204" pitchFamily="34" charset="0"/>
              </a:rPr>
              <a:t>parasiet</a:t>
            </a:r>
            <a:r>
              <a:rPr lang="nl-NL" sz="1400" dirty="0">
                <a:solidFill>
                  <a:srgbClr val="222222"/>
                </a:solidFill>
                <a:latin typeface="arial" panose="020B0604020202020204" pitchFamily="34" charset="0"/>
              </a:rPr>
              <a:t> is een organisme of een virus dat zich ten koste van een ander organisme waarmee hij samenleeft (de gastheer) in stand houdt en vermenigvuldigt. De schade aan de gastheer is niet zo groot dat deze aan de relatie ten onder gaat.</a:t>
            </a:r>
            <a:endParaRPr lang="nl-NL" sz="1400" dirty="0"/>
          </a:p>
        </p:txBody>
      </p:sp>
    </p:spTree>
    <p:extLst>
      <p:ext uri="{BB962C8B-B14F-4D97-AF65-F5344CB8AC3E}">
        <p14:creationId xmlns:p14="http://schemas.microsoft.com/office/powerpoint/2010/main" val="5470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1000"/>
                                        <p:tgtEl>
                                          <p:spTgt spid="11">
                                            <p:txEl>
                                              <p:pRg st="0" end="0"/>
                                            </p:txEl>
                                          </p:spTgt>
                                        </p:tgtEl>
                                      </p:cBhvr>
                                    </p:animEffect>
                                    <p:anim calcmode="lin" valueType="num">
                                      <p:cBhvr>
                                        <p:cTn id="3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1000"/>
                                        <p:tgtEl>
                                          <p:spTgt spid="12">
                                            <p:txEl>
                                              <p:pRg st="0" end="0"/>
                                            </p:txEl>
                                          </p:spTgt>
                                        </p:tgtEl>
                                      </p:cBhvr>
                                    </p:animEffect>
                                    <p:anim calcmode="lin" valueType="num">
                                      <p:cBhvr>
                                        <p:cTn id="4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animEffect transition="in" filter="fade">
                                      <p:cBhvr>
                                        <p:cTn id="49" dur="1000"/>
                                        <p:tgtEl>
                                          <p:spTgt spid="13">
                                            <p:txEl>
                                              <p:pRg st="0" end="0"/>
                                            </p:txEl>
                                          </p:spTgt>
                                        </p:tgtEl>
                                      </p:cBhvr>
                                    </p:animEffect>
                                    <p:anim calcmode="lin" valueType="num">
                                      <p:cBhvr>
                                        <p:cTn id="5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51545-49F8-43D1-9A0E-65A20EA482CC}"/>
              </a:ext>
            </a:extLst>
          </p:cNvPr>
          <p:cNvSpPr>
            <a:spLocks noGrp="1"/>
          </p:cNvSpPr>
          <p:nvPr>
            <p:ph type="title"/>
          </p:nvPr>
        </p:nvSpPr>
        <p:spPr>
          <a:xfrm>
            <a:off x="838200" y="177708"/>
            <a:ext cx="10515600" cy="1325563"/>
          </a:xfrm>
        </p:spPr>
        <p:txBody>
          <a:bodyPr anchor="ctr">
            <a:normAutofit/>
          </a:bodyPr>
          <a:lstStyle/>
          <a:p>
            <a:r>
              <a:rPr lang="nl-NL" dirty="0"/>
              <a:t>Waarnemen in een gewas</a:t>
            </a:r>
          </a:p>
        </p:txBody>
      </p:sp>
      <p:sp>
        <p:nvSpPr>
          <p:cNvPr id="3" name="Tijdelijke aanduiding voor inhoud 2">
            <a:extLst>
              <a:ext uri="{FF2B5EF4-FFF2-40B4-BE49-F238E27FC236}">
                <a16:creationId xmlns:a16="http://schemas.microsoft.com/office/drawing/2014/main" id="{260311B2-0129-4DCC-9157-8DF3D14D73B1}"/>
              </a:ext>
            </a:extLst>
          </p:cNvPr>
          <p:cNvSpPr>
            <a:spLocks noGrp="1"/>
          </p:cNvSpPr>
          <p:nvPr>
            <p:ph sz="half" idx="1"/>
          </p:nvPr>
        </p:nvSpPr>
        <p:spPr>
          <a:xfrm>
            <a:off x="316930" y="1545319"/>
            <a:ext cx="5638800" cy="4967141"/>
          </a:xfrm>
        </p:spPr>
        <p:txBody>
          <a:bodyPr>
            <a:normAutofit fontScale="92500" lnSpcReduction="20000"/>
          </a:bodyPr>
          <a:lstStyle/>
          <a:p>
            <a:pPr marL="0" indent="0">
              <a:buNone/>
            </a:pPr>
            <a:r>
              <a:rPr lang="nl-NL" dirty="0"/>
              <a:t>Herkennen van:</a:t>
            </a:r>
          </a:p>
          <a:p>
            <a:r>
              <a:rPr lang="nl-NL" dirty="0"/>
              <a:t>Onkruiden</a:t>
            </a:r>
          </a:p>
          <a:p>
            <a:r>
              <a:rPr lang="nl-NL" dirty="0" err="1"/>
              <a:t>Gebreksziekten</a:t>
            </a:r>
            <a:endParaRPr lang="nl-NL" dirty="0"/>
          </a:p>
          <a:p>
            <a:r>
              <a:rPr lang="nl-NL" dirty="0"/>
              <a:t>Ziekteverschijnselen en symptomen</a:t>
            </a:r>
          </a:p>
          <a:p>
            <a:endParaRPr lang="nl-NL" dirty="0"/>
          </a:p>
          <a:p>
            <a:pPr marL="0" indent="0">
              <a:buNone/>
            </a:pPr>
            <a:r>
              <a:rPr lang="nl-NL" dirty="0"/>
              <a:t>Gewasinspectie met hulpmiddelen</a:t>
            </a:r>
          </a:p>
          <a:p>
            <a:r>
              <a:rPr lang="nl-NL" dirty="0"/>
              <a:t>Loep, microscoop</a:t>
            </a:r>
          </a:p>
          <a:p>
            <a:r>
              <a:rPr lang="nl-NL" dirty="0"/>
              <a:t>Apps</a:t>
            </a:r>
          </a:p>
          <a:p>
            <a:r>
              <a:rPr lang="nl-NL" dirty="0"/>
              <a:t>Herkenningskaarten</a:t>
            </a:r>
          </a:p>
          <a:p>
            <a:r>
              <a:rPr lang="nl-NL" dirty="0"/>
              <a:t>Markering </a:t>
            </a:r>
          </a:p>
          <a:p>
            <a:r>
              <a:rPr lang="nl-NL" dirty="0"/>
              <a:t>Vangplaten, vanglampen, feromoonvallen, vangbakken</a:t>
            </a:r>
          </a:p>
          <a:p>
            <a:pPr marL="0" indent="0">
              <a:buNone/>
            </a:pPr>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4CC9E2C0-DFD5-4F1B-8D22-69336D67C0B4}"/>
              </a:ext>
            </a:extLst>
          </p:cNvPr>
          <p:cNvPicPr>
            <a:picLocks noChangeAspect="1"/>
          </p:cNvPicPr>
          <p:nvPr/>
        </p:nvPicPr>
        <p:blipFill rotWithShape="1">
          <a:blip r:embed="rId2"/>
          <a:srcRect l="1832" r="432" b="-2"/>
          <a:stretch/>
        </p:blipFill>
        <p:spPr>
          <a:xfrm>
            <a:off x="6019800" y="1253331"/>
            <a:ext cx="5651500" cy="4351338"/>
          </a:xfrm>
          <a:prstGeom prst="rect">
            <a:avLst/>
          </a:prstGeom>
          <a:noFill/>
        </p:spPr>
      </p:pic>
      <p:sp>
        <p:nvSpPr>
          <p:cNvPr id="5" name="Tekstvak 4">
            <a:extLst>
              <a:ext uri="{FF2B5EF4-FFF2-40B4-BE49-F238E27FC236}">
                <a16:creationId xmlns:a16="http://schemas.microsoft.com/office/drawing/2014/main" id="{6EADEFB6-1E34-4F6C-86D2-F22F586F1725}"/>
              </a:ext>
            </a:extLst>
          </p:cNvPr>
          <p:cNvSpPr txBox="1"/>
          <p:nvPr/>
        </p:nvSpPr>
        <p:spPr>
          <a:xfrm>
            <a:off x="6019800" y="5648178"/>
            <a:ext cx="3611823" cy="369332"/>
          </a:xfrm>
          <a:prstGeom prst="rect">
            <a:avLst/>
          </a:prstGeom>
          <a:noFill/>
        </p:spPr>
        <p:txBody>
          <a:bodyPr wrap="none" rtlCol="0">
            <a:spAutoFit/>
          </a:bodyPr>
          <a:lstStyle/>
          <a:p>
            <a:r>
              <a:rPr lang="nl-NL" dirty="0"/>
              <a:t>Waarnemen of scouten in het gewas</a:t>
            </a:r>
          </a:p>
        </p:txBody>
      </p:sp>
    </p:spTree>
    <p:extLst>
      <p:ext uri="{BB962C8B-B14F-4D97-AF65-F5344CB8AC3E}">
        <p14:creationId xmlns:p14="http://schemas.microsoft.com/office/powerpoint/2010/main" val="147058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1000"/>
                                        <p:tgtEl>
                                          <p:spTgt spid="3">
                                            <p:txEl>
                                              <p:pRg st="7" end="7"/>
                                            </p:txEl>
                                          </p:spTgt>
                                        </p:tgtEl>
                                      </p:cBhvr>
                                    </p:animEffect>
                                    <p:anim calcmode="lin" valueType="num">
                                      <p:cBhvr>
                                        <p:cTn id="3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1000"/>
                                        <p:tgtEl>
                                          <p:spTgt spid="3">
                                            <p:txEl>
                                              <p:pRg st="8" end="8"/>
                                            </p:txEl>
                                          </p:spTgt>
                                        </p:tgtEl>
                                      </p:cBhvr>
                                    </p:animEffect>
                                    <p:anim calcmode="lin" valueType="num">
                                      <p:cBhvr>
                                        <p:cTn id="4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8623" y="810722"/>
            <a:ext cx="6514353" cy="461665"/>
          </a:xfrm>
          <a:prstGeom prst="rect">
            <a:avLst/>
          </a:prstGeom>
          <a:noFill/>
        </p:spPr>
        <p:txBody>
          <a:bodyPr wrap="square" rtlCol="0">
            <a:spAutoFit/>
          </a:bodyPr>
          <a:lstStyle/>
          <a:p>
            <a:r>
              <a:rPr lang="nl-NL" sz="2400" b="1" dirty="0"/>
              <a:t>Schade door schimmels</a:t>
            </a:r>
          </a:p>
        </p:txBody>
      </p:sp>
      <p:sp>
        <p:nvSpPr>
          <p:cNvPr id="6" name="Tekstvak 5"/>
          <p:cNvSpPr txBox="1"/>
          <p:nvPr/>
        </p:nvSpPr>
        <p:spPr>
          <a:xfrm>
            <a:off x="2334895" y="1829540"/>
            <a:ext cx="4078514" cy="369332"/>
          </a:xfrm>
          <a:prstGeom prst="rect">
            <a:avLst/>
          </a:prstGeom>
          <a:noFill/>
        </p:spPr>
        <p:txBody>
          <a:bodyPr wrap="square" rtlCol="0">
            <a:spAutoFit/>
          </a:bodyPr>
          <a:lstStyle/>
          <a:p>
            <a:r>
              <a:rPr lang="nl-NL" dirty="0"/>
              <a:t>- Aantasting blad (meeldauw, roesten)</a:t>
            </a:r>
          </a:p>
        </p:txBody>
      </p:sp>
      <p:sp>
        <p:nvSpPr>
          <p:cNvPr id="8" name="Tekstvak 7"/>
          <p:cNvSpPr txBox="1"/>
          <p:nvPr/>
        </p:nvSpPr>
        <p:spPr>
          <a:xfrm>
            <a:off x="1712686" y="3782641"/>
            <a:ext cx="5138226" cy="369332"/>
          </a:xfrm>
          <a:prstGeom prst="rect">
            <a:avLst/>
          </a:prstGeom>
          <a:noFill/>
        </p:spPr>
        <p:txBody>
          <a:bodyPr wrap="square" rtlCol="0">
            <a:spAutoFit/>
          </a:bodyPr>
          <a:lstStyle/>
          <a:p>
            <a:r>
              <a:rPr lang="nl-NL" dirty="0"/>
              <a:t>- Vaatverstoppingen (verwerkingsziekte, iepziekte) </a:t>
            </a:r>
          </a:p>
        </p:txBody>
      </p:sp>
      <p:pic>
        <p:nvPicPr>
          <p:cNvPr id="9" name="Picture 21541"/>
          <p:cNvPicPr/>
          <p:nvPr/>
        </p:nvPicPr>
        <p:blipFill>
          <a:blip r:embed="rId2"/>
          <a:stretch>
            <a:fillRect/>
          </a:stretch>
        </p:blipFill>
        <p:spPr>
          <a:xfrm>
            <a:off x="7556771" y="588012"/>
            <a:ext cx="2721248" cy="2299862"/>
          </a:xfrm>
          <a:prstGeom prst="rect">
            <a:avLst/>
          </a:prstGeom>
        </p:spPr>
      </p:pic>
      <p:pic>
        <p:nvPicPr>
          <p:cNvPr id="10" name="Picture 21543"/>
          <p:cNvPicPr/>
          <p:nvPr/>
        </p:nvPicPr>
        <p:blipFill>
          <a:blip r:embed="rId3"/>
          <a:stretch>
            <a:fillRect/>
          </a:stretch>
        </p:blipFill>
        <p:spPr>
          <a:xfrm>
            <a:off x="6413409" y="3576875"/>
            <a:ext cx="3864610" cy="2546350"/>
          </a:xfrm>
          <a:prstGeom prst="rect">
            <a:avLst/>
          </a:prstGeom>
        </p:spPr>
      </p:pic>
      <p:pic>
        <p:nvPicPr>
          <p:cNvPr id="2050" name="Picture 2" descr="Afbeeldingsresultaat voor schade schimmels planten">
            <a:extLst>
              <a:ext uri="{FF2B5EF4-FFF2-40B4-BE49-F238E27FC236}">
                <a16:creationId xmlns:a16="http://schemas.microsoft.com/office/drawing/2014/main" id="{5802E83C-D9BD-4046-8837-6BF78F0EB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895" y="4747659"/>
            <a:ext cx="3124200"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62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8623" y="810722"/>
            <a:ext cx="6514353" cy="461665"/>
          </a:xfrm>
          <a:prstGeom prst="rect">
            <a:avLst/>
          </a:prstGeom>
          <a:noFill/>
        </p:spPr>
        <p:txBody>
          <a:bodyPr wrap="square" rtlCol="0">
            <a:spAutoFit/>
          </a:bodyPr>
          <a:lstStyle/>
          <a:p>
            <a:r>
              <a:rPr lang="nl-NL" sz="2400" b="1" dirty="0"/>
              <a:t>Bacterieziektes</a:t>
            </a:r>
          </a:p>
        </p:txBody>
      </p:sp>
      <p:sp>
        <p:nvSpPr>
          <p:cNvPr id="6" name="Tekstvak 5"/>
          <p:cNvSpPr txBox="1"/>
          <p:nvPr/>
        </p:nvSpPr>
        <p:spPr>
          <a:xfrm>
            <a:off x="2708623" y="1451430"/>
            <a:ext cx="4229207" cy="646331"/>
          </a:xfrm>
          <a:prstGeom prst="rect">
            <a:avLst/>
          </a:prstGeom>
          <a:noFill/>
        </p:spPr>
        <p:txBody>
          <a:bodyPr wrap="square" rtlCol="0">
            <a:spAutoFit/>
          </a:bodyPr>
          <a:lstStyle/>
          <a:p>
            <a:r>
              <a:rPr lang="nl-NL" dirty="0"/>
              <a:t>- </a:t>
            </a:r>
            <a:r>
              <a:rPr lang="nl-NL" dirty="0" err="1"/>
              <a:t>Verslijming</a:t>
            </a:r>
            <a:r>
              <a:rPr lang="nl-NL" dirty="0"/>
              <a:t>, verrotting, verstopping, vaatbundels</a:t>
            </a:r>
          </a:p>
        </p:txBody>
      </p:sp>
      <p:sp>
        <p:nvSpPr>
          <p:cNvPr id="7" name="Tekstvak 6"/>
          <p:cNvSpPr txBox="1"/>
          <p:nvPr/>
        </p:nvSpPr>
        <p:spPr>
          <a:xfrm>
            <a:off x="2708622" y="2250160"/>
            <a:ext cx="4229207" cy="369332"/>
          </a:xfrm>
          <a:prstGeom prst="rect">
            <a:avLst/>
          </a:prstGeom>
          <a:noFill/>
        </p:spPr>
        <p:txBody>
          <a:bodyPr wrap="square" rtlCol="0">
            <a:spAutoFit/>
          </a:bodyPr>
          <a:lstStyle/>
          <a:p>
            <a:r>
              <a:rPr lang="nl-NL" dirty="0"/>
              <a:t>- Woekering en tumoren</a:t>
            </a:r>
          </a:p>
        </p:txBody>
      </p:sp>
      <p:sp>
        <p:nvSpPr>
          <p:cNvPr id="8" name="Tekstvak 7"/>
          <p:cNvSpPr txBox="1"/>
          <p:nvPr/>
        </p:nvSpPr>
        <p:spPr>
          <a:xfrm>
            <a:off x="2708621" y="2771892"/>
            <a:ext cx="4229207" cy="369332"/>
          </a:xfrm>
          <a:prstGeom prst="rect">
            <a:avLst/>
          </a:prstGeom>
          <a:noFill/>
        </p:spPr>
        <p:txBody>
          <a:bodyPr wrap="square" rtlCol="0">
            <a:spAutoFit/>
          </a:bodyPr>
          <a:lstStyle/>
          <a:p>
            <a:r>
              <a:rPr lang="nl-NL" dirty="0"/>
              <a:t>- </a:t>
            </a:r>
            <a:r>
              <a:rPr lang="nl-NL" b="1" dirty="0"/>
              <a:t>Bacteriën:</a:t>
            </a:r>
          </a:p>
        </p:txBody>
      </p:sp>
      <p:sp>
        <p:nvSpPr>
          <p:cNvPr id="9" name="Tekstvak 8"/>
          <p:cNvSpPr txBox="1"/>
          <p:nvPr/>
        </p:nvSpPr>
        <p:spPr>
          <a:xfrm>
            <a:off x="3035192" y="3267635"/>
            <a:ext cx="4229207" cy="369332"/>
          </a:xfrm>
          <a:prstGeom prst="rect">
            <a:avLst/>
          </a:prstGeom>
          <a:noFill/>
        </p:spPr>
        <p:txBody>
          <a:bodyPr wrap="square" rtlCol="0">
            <a:spAutoFit/>
          </a:bodyPr>
          <a:lstStyle/>
          <a:p>
            <a:r>
              <a:rPr lang="nl-NL" dirty="0"/>
              <a:t>- Eencellig</a:t>
            </a:r>
          </a:p>
        </p:txBody>
      </p:sp>
      <p:sp>
        <p:nvSpPr>
          <p:cNvPr id="10" name="Tekstvak 9"/>
          <p:cNvSpPr txBox="1"/>
          <p:nvPr/>
        </p:nvSpPr>
        <p:spPr>
          <a:xfrm>
            <a:off x="3035191" y="3597267"/>
            <a:ext cx="4229207" cy="646331"/>
          </a:xfrm>
          <a:prstGeom prst="rect">
            <a:avLst/>
          </a:prstGeom>
          <a:noFill/>
        </p:spPr>
        <p:txBody>
          <a:bodyPr wrap="square" rtlCol="0">
            <a:spAutoFit/>
          </a:bodyPr>
          <a:lstStyle/>
          <a:p>
            <a:r>
              <a:rPr lang="nl-NL" dirty="0"/>
              <a:t>- Houden van een vochtige en warme </a:t>
            </a:r>
            <a:r>
              <a:rPr lang="nl-NL" dirty="0" smtClean="0"/>
              <a:t>omgeving</a:t>
            </a:r>
            <a:endParaRPr lang="nl-NL" dirty="0"/>
          </a:p>
        </p:txBody>
      </p:sp>
      <p:pic>
        <p:nvPicPr>
          <p:cNvPr id="11" name="Picture 21568"/>
          <p:cNvPicPr/>
          <p:nvPr/>
        </p:nvPicPr>
        <p:blipFill>
          <a:blip r:embed="rId2"/>
          <a:stretch>
            <a:fillRect/>
          </a:stretch>
        </p:blipFill>
        <p:spPr>
          <a:xfrm>
            <a:off x="6937830" y="243129"/>
            <a:ext cx="3457575" cy="2628265"/>
          </a:xfrm>
          <a:prstGeom prst="rect">
            <a:avLst/>
          </a:prstGeom>
        </p:spPr>
      </p:pic>
      <p:pic>
        <p:nvPicPr>
          <p:cNvPr id="12" name="Picture 35853"/>
          <p:cNvPicPr/>
          <p:nvPr/>
        </p:nvPicPr>
        <p:blipFill>
          <a:blip r:embed="rId3"/>
          <a:stretch>
            <a:fillRect/>
          </a:stretch>
        </p:blipFill>
        <p:spPr>
          <a:xfrm>
            <a:off x="2477856" y="4392333"/>
            <a:ext cx="2267810" cy="2051158"/>
          </a:xfrm>
          <a:prstGeom prst="rect">
            <a:avLst/>
          </a:prstGeom>
        </p:spPr>
      </p:pic>
      <p:pic>
        <p:nvPicPr>
          <p:cNvPr id="3074" name="Picture 2" descr="Gerelateerde afbeelding">
            <a:extLst>
              <a:ext uri="{FF2B5EF4-FFF2-40B4-BE49-F238E27FC236}">
                <a16:creationId xmlns:a16="http://schemas.microsoft.com/office/drawing/2014/main" id="{7205FB17-4164-475A-9756-DA54CB322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080" y="2956558"/>
            <a:ext cx="3048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0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1000"/>
                                        <p:tgtEl>
                                          <p:spTgt spid="9">
                                            <p:txEl>
                                              <p:pRg st="0" end="0"/>
                                            </p:txEl>
                                          </p:spTgt>
                                        </p:tgtEl>
                                      </p:cBhvr>
                                    </p:animEffect>
                                    <p:anim calcmode="lin" valueType="num">
                                      <p:cBhvr>
                                        <p:cTn id="4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fade">
                                      <p:cBhvr>
                                        <p:cTn id="49" dur="1000"/>
                                        <p:tgtEl>
                                          <p:spTgt spid="10">
                                            <p:txEl>
                                              <p:pRg st="0" end="0"/>
                                            </p:txEl>
                                          </p:spTgt>
                                        </p:tgtEl>
                                      </p:cBhvr>
                                    </p:animEffect>
                                    <p:anim calcmode="lin" valueType="num">
                                      <p:cBhvr>
                                        <p:cTn id="5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074"/>
                                        </p:tgtEl>
                                        <p:attrNameLst>
                                          <p:attrName>style.visibility</p:attrName>
                                        </p:attrNameLst>
                                      </p:cBhvr>
                                      <p:to>
                                        <p:strVal val="visible"/>
                                      </p:to>
                                    </p:set>
                                    <p:animEffect transition="in" filter="fade">
                                      <p:cBhvr>
                                        <p:cTn id="56" dur="1000"/>
                                        <p:tgtEl>
                                          <p:spTgt spid="3074"/>
                                        </p:tgtEl>
                                      </p:cBhvr>
                                    </p:animEffect>
                                    <p:anim calcmode="lin" valueType="num">
                                      <p:cBhvr>
                                        <p:cTn id="57" dur="1000" fill="hold"/>
                                        <p:tgtEl>
                                          <p:spTgt spid="3074"/>
                                        </p:tgtEl>
                                        <p:attrNameLst>
                                          <p:attrName>ppt_x</p:attrName>
                                        </p:attrNameLst>
                                      </p:cBhvr>
                                      <p:tavLst>
                                        <p:tav tm="0">
                                          <p:val>
                                            <p:strVal val="#ppt_x"/>
                                          </p:val>
                                        </p:tav>
                                        <p:tav tm="100000">
                                          <p:val>
                                            <p:strVal val="#ppt_x"/>
                                          </p:val>
                                        </p:tav>
                                      </p:tavLst>
                                    </p:anim>
                                    <p:anim calcmode="lin" valueType="num">
                                      <p:cBhvr>
                                        <p:cTn id="58"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8623" y="810722"/>
            <a:ext cx="6514353" cy="461665"/>
          </a:xfrm>
          <a:prstGeom prst="rect">
            <a:avLst/>
          </a:prstGeom>
          <a:noFill/>
        </p:spPr>
        <p:txBody>
          <a:bodyPr wrap="square" rtlCol="0">
            <a:spAutoFit/>
          </a:bodyPr>
          <a:lstStyle/>
          <a:p>
            <a:r>
              <a:rPr lang="nl-NL" sz="2400" b="1" dirty="0"/>
              <a:t>Virussen</a:t>
            </a:r>
          </a:p>
        </p:txBody>
      </p:sp>
      <p:sp>
        <p:nvSpPr>
          <p:cNvPr id="7" name="Tekstvak 6"/>
          <p:cNvSpPr txBox="1"/>
          <p:nvPr/>
        </p:nvSpPr>
        <p:spPr>
          <a:xfrm>
            <a:off x="2708623" y="1451429"/>
            <a:ext cx="4229207" cy="923330"/>
          </a:xfrm>
          <a:prstGeom prst="rect">
            <a:avLst/>
          </a:prstGeom>
          <a:noFill/>
        </p:spPr>
        <p:txBody>
          <a:bodyPr wrap="square" rtlCol="0">
            <a:spAutoFit/>
          </a:bodyPr>
          <a:lstStyle/>
          <a:p>
            <a:r>
              <a:rPr lang="nl-NL" dirty="0"/>
              <a:t>- Bestaan uit eiwitdeeltjes, die de stofwisseling van mens, plant en dier verstoren</a:t>
            </a:r>
          </a:p>
        </p:txBody>
      </p:sp>
      <p:sp>
        <p:nvSpPr>
          <p:cNvPr id="8" name="Tekstvak 7"/>
          <p:cNvSpPr txBox="1"/>
          <p:nvPr/>
        </p:nvSpPr>
        <p:spPr>
          <a:xfrm>
            <a:off x="2708622" y="2645461"/>
            <a:ext cx="4229207" cy="400110"/>
          </a:xfrm>
          <a:prstGeom prst="rect">
            <a:avLst/>
          </a:prstGeom>
          <a:noFill/>
        </p:spPr>
        <p:txBody>
          <a:bodyPr wrap="square" rtlCol="0">
            <a:spAutoFit/>
          </a:bodyPr>
          <a:lstStyle/>
          <a:p>
            <a:r>
              <a:rPr lang="nl-NL" dirty="0"/>
              <a:t>- </a:t>
            </a:r>
            <a:r>
              <a:rPr lang="nl-NL" sz="2000" b="1" dirty="0"/>
              <a:t>Verschijnselen:</a:t>
            </a:r>
          </a:p>
        </p:txBody>
      </p:sp>
      <p:sp>
        <p:nvSpPr>
          <p:cNvPr id="9" name="Tekstvak 8"/>
          <p:cNvSpPr txBox="1"/>
          <p:nvPr/>
        </p:nvSpPr>
        <p:spPr>
          <a:xfrm>
            <a:off x="3093250" y="3100829"/>
            <a:ext cx="4229207" cy="369332"/>
          </a:xfrm>
          <a:prstGeom prst="rect">
            <a:avLst/>
          </a:prstGeom>
          <a:noFill/>
        </p:spPr>
        <p:txBody>
          <a:bodyPr wrap="square" rtlCol="0">
            <a:spAutoFit/>
          </a:bodyPr>
          <a:lstStyle/>
          <a:p>
            <a:r>
              <a:rPr lang="nl-NL" dirty="0"/>
              <a:t>- Dwerggroei </a:t>
            </a:r>
          </a:p>
        </p:txBody>
      </p:sp>
      <p:sp>
        <p:nvSpPr>
          <p:cNvPr id="10" name="Tekstvak 9"/>
          <p:cNvSpPr txBox="1"/>
          <p:nvPr/>
        </p:nvSpPr>
        <p:spPr>
          <a:xfrm>
            <a:off x="3093250" y="3472190"/>
            <a:ext cx="4229207" cy="369332"/>
          </a:xfrm>
          <a:prstGeom prst="rect">
            <a:avLst/>
          </a:prstGeom>
          <a:noFill/>
        </p:spPr>
        <p:txBody>
          <a:bodyPr wrap="square" rtlCol="0">
            <a:spAutoFit/>
          </a:bodyPr>
          <a:lstStyle/>
          <a:p>
            <a:r>
              <a:rPr lang="nl-NL" dirty="0"/>
              <a:t>- Chlorose (</a:t>
            </a:r>
            <a:r>
              <a:rPr lang="nl-NL" dirty="0" err="1"/>
              <a:t>verbelking</a:t>
            </a:r>
            <a:r>
              <a:rPr lang="nl-NL" dirty="0"/>
              <a:t>) </a:t>
            </a:r>
          </a:p>
        </p:txBody>
      </p:sp>
      <p:sp>
        <p:nvSpPr>
          <p:cNvPr id="11" name="Tekstvak 10"/>
          <p:cNvSpPr txBox="1"/>
          <p:nvPr/>
        </p:nvSpPr>
        <p:spPr>
          <a:xfrm>
            <a:off x="3093249" y="3841522"/>
            <a:ext cx="4229207" cy="369332"/>
          </a:xfrm>
          <a:prstGeom prst="rect">
            <a:avLst/>
          </a:prstGeom>
          <a:noFill/>
        </p:spPr>
        <p:txBody>
          <a:bodyPr wrap="square" rtlCol="0">
            <a:spAutoFit/>
          </a:bodyPr>
          <a:lstStyle/>
          <a:p>
            <a:r>
              <a:rPr lang="nl-NL" dirty="0"/>
              <a:t>- </a:t>
            </a:r>
            <a:r>
              <a:rPr lang="nl-NL" dirty="0" err="1"/>
              <a:t>Mozaiek</a:t>
            </a:r>
            <a:r>
              <a:rPr lang="nl-NL" dirty="0"/>
              <a:t> </a:t>
            </a:r>
          </a:p>
        </p:txBody>
      </p:sp>
      <p:sp>
        <p:nvSpPr>
          <p:cNvPr id="12" name="Tekstvak 11"/>
          <p:cNvSpPr txBox="1"/>
          <p:nvPr/>
        </p:nvSpPr>
        <p:spPr>
          <a:xfrm>
            <a:off x="3093248" y="4196231"/>
            <a:ext cx="4229207" cy="369332"/>
          </a:xfrm>
          <a:prstGeom prst="rect">
            <a:avLst/>
          </a:prstGeom>
          <a:noFill/>
        </p:spPr>
        <p:txBody>
          <a:bodyPr wrap="square" rtlCol="0">
            <a:spAutoFit/>
          </a:bodyPr>
          <a:lstStyle/>
          <a:p>
            <a:r>
              <a:rPr lang="nl-NL" dirty="0"/>
              <a:t>- Bont </a:t>
            </a:r>
          </a:p>
        </p:txBody>
      </p:sp>
      <p:sp>
        <p:nvSpPr>
          <p:cNvPr id="13" name="Tekstvak 12"/>
          <p:cNvSpPr txBox="1"/>
          <p:nvPr/>
        </p:nvSpPr>
        <p:spPr>
          <a:xfrm>
            <a:off x="3093247" y="4585452"/>
            <a:ext cx="4229207" cy="369332"/>
          </a:xfrm>
          <a:prstGeom prst="rect">
            <a:avLst/>
          </a:prstGeom>
          <a:noFill/>
        </p:spPr>
        <p:txBody>
          <a:bodyPr wrap="square" rtlCol="0">
            <a:spAutoFit/>
          </a:bodyPr>
          <a:lstStyle/>
          <a:p>
            <a:r>
              <a:rPr lang="nl-NL" dirty="0"/>
              <a:t>- Vervorming blad </a:t>
            </a:r>
          </a:p>
        </p:txBody>
      </p:sp>
      <p:pic>
        <p:nvPicPr>
          <p:cNvPr id="14" name="Picture 21594"/>
          <p:cNvPicPr/>
          <p:nvPr/>
        </p:nvPicPr>
        <p:blipFill>
          <a:blip r:embed="rId2"/>
          <a:stretch>
            <a:fillRect/>
          </a:stretch>
        </p:blipFill>
        <p:spPr>
          <a:xfrm>
            <a:off x="7141028" y="453683"/>
            <a:ext cx="3188607" cy="2660246"/>
          </a:xfrm>
          <a:prstGeom prst="rect">
            <a:avLst/>
          </a:prstGeom>
          <a:ln>
            <a:noFill/>
          </a:ln>
          <a:effectLst>
            <a:outerShdw blurRad="292100" dist="139700" dir="2700000" algn="tl" rotWithShape="0">
              <a:srgbClr val="333333">
                <a:alpha val="65000"/>
              </a:srgbClr>
            </a:outerShdw>
          </a:effectLst>
        </p:spPr>
      </p:pic>
      <p:pic>
        <p:nvPicPr>
          <p:cNvPr id="15" name="Picture 21596"/>
          <p:cNvPicPr/>
          <p:nvPr/>
        </p:nvPicPr>
        <p:blipFill>
          <a:blip r:embed="rId3"/>
          <a:stretch>
            <a:fillRect/>
          </a:stretch>
        </p:blipFill>
        <p:spPr>
          <a:xfrm>
            <a:off x="6937830" y="3841522"/>
            <a:ext cx="2925535" cy="23747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921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anim calcmode="lin" valueType="num">
                                      <p:cBhvr>
                                        <p:cTn id="3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1000"/>
                                        <p:tgtEl>
                                          <p:spTgt spid="11">
                                            <p:txEl>
                                              <p:pRg st="0" end="0"/>
                                            </p:txEl>
                                          </p:spTgt>
                                        </p:tgtEl>
                                      </p:cBhvr>
                                    </p:animEffect>
                                    <p:anim calcmode="lin" valueType="num">
                                      <p:cBhvr>
                                        <p:cTn id="4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fade">
                                      <p:cBhvr>
                                        <p:cTn id="49" dur="1000"/>
                                        <p:tgtEl>
                                          <p:spTgt spid="12">
                                            <p:txEl>
                                              <p:pRg st="0" end="0"/>
                                            </p:txEl>
                                          </p:spTgt>
                                        </p:tgtEl>
                                      </p:cBhvr>
                                    </p:animEffect>
                                    <p:anim calcmode="lin" valueType="num">
                                      <p:cBhvr>
                                        <p:cTn id="5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fade">
                                      <p:cBhvr>
                                        <p:cTn id="56" dur="1000"/>
                                        <p:tgtEl>
                                          <p:spTgt spid="13">
                                            <p:txEl>
                                              <p:pRg st="0" end="0"/>
                                            </p:txEl>
                                          </p:spTgt>
                                        </p:tgtEl>
                                      </p:cBhvr>
                                    </p:animEffect>
                                    <p:anim calcmode="lin" valueType="num">
                                      <p:cBhvr>
                                        <p:cTn id="5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8623" y="810722"/>
            <a:ext cx="6514353" cy="461665"/>
          </a:xfrm>
          <a:prstGeom prst="rect">
            <a:avLst/>
          </a:prstGeom>
          <a:noFill/>
        </p:spPr>
        <p:txBody>
          <a:bodyPr wrap="square" rtlCol="0">
            <a:spAutoFit/>
          </a:bodyPr>
          <a:lstStyle/>
          <a:p>
            <a:r>
              <a:rPr lang="nl-NL" sz="2400" b="1" dirty="0"/>
              <a:t>Overdracht virus</a:t>
            </a:r>
          </a:p>
        </p:txBody>
      </p:sp>
      <p:sp>
        <p:nvSpPr>
          <p:cNvPr id="6" name="Tekstvak 5"/>
          <p:cNvSpPr txBox="1"/>
          <p:nvPr/>
        </p:nvSpPr>
        <p:spPr>
          <a:xfrm>
            <a:off x="2198260" y="1346680"/>
            <a:ext cx="4229207" cy="369332"/>
          </a:xfrm>
          <a:prstGeom prst="rect">
            <a:avLst/>
          </a:prstGeom>
          <a:noFill/>
        </p:spPr>
        <p:txBody>
          <a:bodyPr wrap="square" rtlCol="0">
            <a:spAutoFit/>
          </a:bodyPr>
          <a:lstStyle/>
          <a:p>
            <a:r>
              <a:rPr lang="nl-NL" dirty="0"/>
              <a:t>- Vegetatieve vermeerdering</a:t>
            </a:r>
          </a:p>
        </p:txBody>
      </p:sp>
      <p:sp>
        <p:nvSpPr>
          <p:cNvPr id="7" name="Tekstvak 6"/>
          <p:cNvSpPr txBox="1"/>
          <p:nvPr/>
        </p:nvSpPr>
        <p:spPr>
          <a:xfrm>
            <a:off x="2198260" y="1776875"/>
            <a:ext cx="4229207" cy="369332"/>
          </a:xfrm>
          <a:prstGeom prst="rect">
            <a:avLst/>
          </a:prstGeom>
          <a:noFill/>
        </p:spPr>
        <p:txBody>
          <a:bodyPr wrap="square" rtlCol="0">
            <a:spAutoFit/>
          </a:bodyPr>
          <a:lstStyle/>
          <a:p>
            <a:r>
              <a:rPr lang="nl-NL" dirty="0"/>
              <a:t>- Stekken, enten, bollen, knollen ect</a:t>
            </a:r>
          </a:p>
        </p:txBody>
      </p:sp>
      <p:sp>
        <p:nvSpPr>
          <p:cNvPr id="8" name="Tekstvak 7"/>
          <p:cNvSpPr txBox="1"/>
          <p:nvPr/>
        </p:nvSpPr>
        <p:spPr>
          <a:xfrm>
            <a:off x="2198259" y="2268423"/>
            <a:ext cx="4229207" cy="369332"/>
          </a:xfrm>
          <a:prstGeom prst="rect">
            <a:avLst/>
          </a:prstGeom>
          <a:noFill/>
        </p:spPr>
        <p:txBody>
          <a:bodyPr wrap="square" rtlCol="0">
            <a:spAutoFit/>
          </a:bodyPr>
          <a:lstStyle/>
          <a:p>
            <a:r>
              <a:rPr lang="nl-NL" dirty="0"/>
              <a:t>- Schuren van planten</a:t>
            </a:r>
          </a:p>
        </p:txBody>
      </p:sp>
      <p:sp>
        <p:nvSpPr>
          <p:cNvPr id="9" name="Tekstvak 8"/>
          <p:cNvSpPr txBox="1"/>
          <p:nvPr/>
        </p:nvSpPr>
        <p:spPr>
          <a:xfrm>
            <a:off x="2198258" y="2621638"/>
            <a:ext cx="4229207" cy="369332"/>
          </a:xfrm>
          <a:prstGeom prst="rect">
            <a:avLst/>
          </a:prstGeom>
          <a:noFill/>
        </p:spPr>
        <p:txBody>
          <a:bodyPr wrap="square" rtlCol="0">
            <a:spAutoFit/>
          </a:bodyPr>
          <a:lstStyle/>
          <a:p>
            <a:r>
              <a:rPr lang="nl-NL" dirty="0"/>
              <a:t>- Door insecten</a:t>
            </a:r>
          </a:p>
        </p:txBody>
      </p:sp>
      <p:sp>
        <p:nvSpPr>
          <p:cNvPr id="10" name="Tekstvak 9"/>
          <p:cNvSpPr txBox="1"/>
          <p:nvPr/>
        </p:nvSpPr>
        <p:spPr>
          <a:xfrm>
            <a:off x="2984394" y="2944637"/>
            <a:ext cx="4229207" cy="369332"/>
          </a:xfrm>
          <a:prstGeom prst="rect">
            <a:avLst/>
          </a:prstGeom>
          <a:noFill/>
        </p:spPr>
        <p:txBody>
          <a:bodyPr wrap="square" rtlCol="0">
            <a:spAutoFit/>
          </a:bodyPr>
          <a:lstStyle/>
          <a:p>
            <a:r>
              <a:rPr lang="nl-NL" dirty="0"/>
              <a:t>- </a:t>
            </a:r>
            <a:r>
              <a:rPr lang="nl-NL" dirty="0">
                <a:hlinkClick r:id="rId2"/>
              </a:rPr>
              <a:t>Bladluizen</a:t>
            </a:r>
            <a:r>
              <a:rPr lang="nl-NL" dirty="0"/>
              <a:t>, </a:t>
            </a:r>
            <a:r>
              <a:rPr lang="nl-NL" dirty="0">
                <a:hlinkClick r:id="rId3"/>
              </a:rPr>
              <a:t>witte vlieg</a:t>
            </a:r>
            <a:endParaRPr lang="nl-NL" dirty="0"/>
          </a:p>
        </p:txBody>
      </p:sp>
      <p:sp>
        <p:nvSpPr>
          <p:cNvPr id="11" name="Tekstvak 10"/>
          <p:cNvSpPr txBox="1"/>
          <p:nvPr/>
        </p:nvSpPr>
        <p:spPr>
          <a:xfrm>
            <a:off x="2198257" y="3351409"/>
            <a:ext cx="4229207" cy="369332"/>
          </a:xfrm>
          <a:prstGeom prst="rect">
            <a:avLst/>
          </a:prstGeom>
          <a:noFill/>
        </p:spPr>
        <p:txBody>
          <a:bodyPr wrap="square" rtlCol="0">
            <a:spAutoFit/>
          </a:bodyPr>
          <a:lstStyle/>
          <a:p>
            <a:r>
              <a:rPr lang="nl-NL" dirty="0"/>
              <a:t>- Door menselijk handelen:</a:t>
            </a:r>
          </a:p>
        </p:txBody>
      </p:sp>
      <p:sp>
        <p:nvSpPr>
          <p:cNvPr id="12" name="Tekstvak 11"/>
          <p:cNvSpPr txBox="1"/>
          <p:nvPr/>
        </p:nvSpPr>
        <p:spPr>
          <a:xfrm>
            <a:off x="2984393" y="3757930"/>
            <a:ext cx="4229207" cy="369332"/>
          </a:xfrm>
          <a:prstGeom prst="rect">
            <a:avLst/>
          </a:prstGeom>
          <a:noFill/>
        </p:spPr>
        <p:txBody>
          <a:bodyPr wrap="square" rtlCol="0">
            <a:spAutoFit/>
          </a:bodyPr>
          <a:lstStyle/>
          <a:p>
            <a:r>
              <a:rPr lang="nl-NL" dirty="0"/>
              <a:t>- Oogstmesjes, gereedschap, kleding</a:t>
            </a:r>
          </a:p>
        </p:txBody>
      </p:sp>
      <p:pic>
        <p:nvPicPr>
          <p:cNvPr id="13" name="Picture 21620"/>
          <p:cNvPicPr/>
          <p:nvPr/>
        </p:nvPicPr>
        <p:blipFill>
          <a:blip r:embed="rId4"/>
          <a:stretch>
            <a:fillRect/>
          </a:stretch>
        </p:blipFill>
        <p:spPr>
          <a:xfrm>
            <a:off x="6937829" y="439601"/>
            <a:ext cx="3235960" cy="2171700"/>
          </a:xfrm>
          <a:prstGeom prst="rect">
            <a:avLst/>
          </a:prstGeom>
        </p:spPr>
      </p:pic>
      <p:pic>
        <p:nvPicPr>
          <p:cNvPr id="14" name="Picture 21622"/>
          <p:cNvPicPr/>
          <p:nvPr/>
        </p:nvPicPr>
        <p:blipFill>
          <a:blip r:embed="rId5"/>
          <a:stretch>
            <a:fillRect/>
          </a:stretch>
        </p:blipFill>
        <p:spPr>
          <a:xfrm>
            <a:off x="6861629" y="2845450"/>
            <a:ext cx="3388360" cy="2476500"/>
          </a:xfrm>
          <a:prstGeom prst="rect">
            <a:avLst/>
          </a:prstGeom>
        </p:spPr>
      </p:pic>
      <p:pic>
        <p:nvPicPr>
          <p:cNvPr id="4098" name="Picture 2" descr="Afbeeldingsresultaat voor oogstmesjes">
            <a:extLst>
              <a:ext uri="{FF2B5EF4-FFF2-40B4-BE49-F238E27FC236}">
                <a16:creationId xmlns:a16="http://schemas.microsoft.com/office/drawing/2014/main" id="{8942BDC3-1081-4CFF-88BE-366BA41277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7466" y="6000227"/>
            <a:ext cx="3908855" cy="5342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beeldingsresultaat voor oogstmesjes">
            <a:extLst>
              <a:ext uri="{FF2B5EF4-FFF2-40B4-BE49-F238E27FC236}">
                <a16:creationId xmlns:a16="http://schemas.microsoft.com/office/drawing/2014/main" id="{9002987F-D164-4079-93B3-6558FA5E90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5531" y="4496908"/>
            <a:ext cx="2257425"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26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anim calcmode="lin" valueType="num">
                                      <p:cBhvr>
                                        <p:cTn id="3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fade">
                                      <p:cBhvr>
                                        <p:cTn id="56" dur="1000"/>
                                        <p:tgtEl>
                                          <p:spTgt spid="11">
                                            <p:txEl>
                                              <p:pRg st="0" end="0"/>
                                            </p:txEl>
                                          </p:spTgt>
                                        </p:tgtEl>
                                      </p:cBhvr>
                                    </p:animEffect>
                                    <p:anim calcmode="lin" valueType="num">
                                      <p:cBhvr>
                                        <p:cTn id="5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animEffect transition="in" filter="fade">
                                      <p:cBhvr>
                                        <p:cTn id="63" dur="1000"/>
                                        <p:tgtEl>
                                          <p:spTgt spid="12">
                                            <p:txEl>
                                              <p:pRg st="0" end="0"/>
                                            </p:txEl>
                                          </p:spTgt>
                                        </p:tgtEl>
                                      </p:cBhvr>
                                    </p:animEffect>
                                    <p:anim calcmode="lin" valueType="num">
                                      <p:cBhvr>
                                        <p:cTn id="6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100"/>
                                        </p:tgtEl>
                                        <p:attrNameLst>
                                          <p:attrName>style.visibility</p:attrName>
                                        </p:attrNameLst>
                                      </p:cBhvr>
                                      <p:to>
                                        <p:strVal val="visible"/>
                                      </p:to>
                                    </p:set>
                                    <p:animEffect transition="in" filter="fade">
                                      <p:cBhvr>
                                        <p:cTn id="70" dur="1000"/>
                                        <p:tgtEl>
                                          <p:spTgt spid="4100"/>
                                        </p:tgtEl>
                                      </p:cBhvr>
                                    </p:animEffect>
                                    <p:anim calcmode="lin" valueType="num">
                                      <p:cBhvr>
                                        <p:cTn id="71" dur="1000" fill="hold"/>
                                        <p:tgtEl>
                                          <p:spTgt spid="4100"/>
                                        </p:tgtEl>
                                        <p:attrNameLst>
                                          <p:attrName>ppt_x</p:attrName>
                                        </p:attrNameLst>
                                      </p:cBhvr>
                                      <p:tavLst>
                                        <p:tav tm="0">
                                          <p:val>
                                            <p:strVal val="#ppt_x"/>
                                          </p:val>
                                        </p:tav>
                                        <p:tav tm="100000">
                                          <p:val>
                                            <p:strVal val="#ppt_x"/>
                                          </p:val>
                                        </p:tav>
                                      </p:tavLst>
                                    </p:anim>
                                    <p:anim calcmode="lin" valueType="num">
                                      <p:cBhvr>
                                        <p:cTn id="72" dur="1000" fill="hold"/>
                                        <p:tgtEl>
                                          <p:spTgt spid="4100"/>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4098"/>
                                        </p:tgtEl>
                                        <p:attrNameLst>
                                          <p:attrName>style.visibility</p:attrName>
                                        </p:attrNameLst>
                                      </p:cBhvr>
                                      <p:to>
                                        <p:strVal val="visible"/>
                                      </p:to>
                                    </p:set>
                                    <p:animEffect transition="in" filter="fade">
                                      <p:cBhvr>
                                        <p:cTn id="75" dur="1000"/>
                                        <p:tgtEl>
                                          <p:spTgt spid="4098"/>
                                        </p:tgtEl>
                                      </p:cBhvr>
                                    </p:animEffect>
                                    <p:anim calcmode="lin" valueType="num">
                                      <p:cBhvr>
                                        <p:cTn id="76" dur="1000" fill="hold"/>
                                        <p:tgtEl>
                                          <p:spTgt spid="4098"/>
                                        </p:tgtEl>
                                        <p:attrNameLst>
                                          <p:attrName>ppt_x</p:attrName>
                                        </p:attrNameLst>
                                      </p:cBhvr>
                                      <p:tavLst>
                                        <p:tav tm="0">
                                          <p:val>
                                            <p:strVal val="#ppt_x"/>
                                          </p:val>
                                        </p:tav>
                                        <p:tav tm="100000">
                                          <p:val>
                                            <p:strVal val="#ppt_x"/>
                                          </p:val>
                                        </p:tav>
                                      </p:tavLst>
                                    </p:anim>
                                    <p:anim calcmode="lin" valueType="num">
                                      <p:cBhvr>
                                        <p:cTn id="77"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8623" y="810722"/>
            <a:ext cx="6514353" cy="461665"/>
          </a:xfrm>
          <a:prstGeom prst="rect">
            <a:avLst/>
          </a:prstGeom>
          <a:noFill/>
        </p:spPr>
        <p:txBody>
          <a:bodyPr wrap="square" rtlCol="0">
            <a:spAutoFit/>
          </a:bodyPr>
          <a:lstStyle/>
          <a:p>
            <a:r>
              <a:rPr lang="nl-NL" sz="2400" b="1" dirty="0"/>
              <a:t>Fysiologische afwijkingen</a:t>
            </a:r>
          </a:p>
        </p:txBody>
      </p:sp>
      <p:sp>
        <p:nvSpPr>
          <p:cNvPr id="6" name="Tekstvak 5"/>
          <p:cNvSpPr txBox="1"/>
          <p:nvPr/>
        </p:nvSpPr>
        <p:spPr>
          <a:xfrm>
            <a:off x="2187628" y="1420037"/>
            <a:ext cx="4229207" cy="646331"/>
          </a:xfrm>
          <a:prstGeom prst="rect">
            <a:avLst/>
          </a:prstGeom>
          <a:noFill/>
        </p:spPr>
        <p:txBody>
          <a:bodyPr wrap="square" rtlCol="0">
            <a:spAutoFit/>
          </a:bodyPr>
          <a:lstStyle/>
          <a:p>
            <a:r>
              <a:rPr lang="nl-NL" dirty="0"/>
              <a:t>- Veroorzaakt door afwijkende groeiomstandigheden</a:t>
            </a:r>
          </a:p>
        </p:txBody>
      </p:sp>
      <p:sp>
        <p:nvSpPr>
          <p:cNvPr id="7" name="Tekstvak 6"/>
          <p:cNvSpPr txBox="1"/>
          <p:nvPr/>
        </p:nvSpPr>
        <p:spPr>
          <a:xfrm>
            <a:off x="2708622" y="2257595"/>
            <a:ext cx="4229207" cy="369332"/>
          </a:xfrm>
          <a:prstGeom prst="rect">
            <a:avLst/>
          </a:prstGeom>
          <a:noFill/>
        </p:spPr>
        <p:txBody>
          <a:bodyPr wrap="square" rtlCol="0">
            <a:spAutoFit/>
          </a:bodyPr>
          <a:lstStyle/>
          <a:p>
            <a:r>
              <a:rPr lang="nl-NL" dirty="0"/>
              <a:t>- Klimaat, </a:t>
            </a:r>
            <a:r>
              <a:rPr lang="nl-NL" dirty="0" err="1"/>
              <a:t>temteratuur</a:t>
            </a:r>
            <a:r>
              <a:rPr lang="nl-NL" dirty="0"/>
              <a:t>, R.V.</a:t>
            </a:r>
          </a:p>
        </p:txBody>
      </p:sp>
      <p:sp>
        <p:nvSpPr>
          <p:cNvPr id="8" name="Tekstvak 7"/>
          <p:cNvSpPr txBox="1"/>
          <p:nvPr/>
        </p:nvSpPr>
        <p:spPr>
          <a:xfrm>
            <a:off x="2708621" y="2577949"/>
            <a:ext cx="4229207" cy="369332"/>
          </a:xfrm>
          <a:prstGeom prst="rect">
            <a:avLst/>
          </a:prstGeom>
          <a:noFill/>
        </p:spPr>
        <p:txBody>
          <a:bodyPr wrap="square" rtlCol="0">
            <a:spAutoFit/>
          </a:bodyPr>
          <a:lstStyle/>
          <a:p>
            <a:r>
              <a:rPr lang="nl-NL" dirty="0"/>
              <a:t>- Droogte, doorwas, rand bij sla</a:t>
            </a:r>
          </a:p>
        </p:txBody>
      </p:sp>
      <p:sp>
        <p:nvSpPr>
          <p:cNvPr id="9" name="Tekstvak 8"/>
          <p:cNvSpPr txBox="1"/>
          <p:nvPr/>
        </p:nvSpPr>
        <p:spPr>
          <a:xfrm>
            <a:off x="2708623" y="2920540"/>
            <a:ext cx="4229207" cy="369332"/>
          </a:xfrm>
          <a:prstGeom prst="rect">
            <a:avLst/>
          </a:prstGeom>
          <a:noFill/>
        </p:spPr>
        <p:txBody>
          <a:bodyPr wrap="square" rtlCol="0">
            <a:spAutoFit/>
          </a:bodyPr>
          <a:lstStyle/>
          <a:p>
            <a:r>
              <a:rPr lang="nl-NL" dirty="0"/>
              <a:t>- Zoutschade</a:t>
            </a:r>
          </a:p>
        </p:txBody>
      </p:sp>
      <p:sp>
        <p:nvSpPr>
          <p:cNvPr id="10" name="Tekstvak 9"/>
          <p:cNvSpPr txBox="1"/>
          <p:nvPr/>
        </p:nvSpPr>
        <p:spPr>
          <a:xfrm>
            <a:off x="2708624" y="3298151"/>
            <a:ext cx="4229207" cy="369332"/>
          </a:xfrm>
          <a:prstGeom prst="rect">
            <a:avLst/>
          </a:prstGeom>
          <a:noFill/>
        </p:spPr>
        <p:txBody>
          <a:bodyPr wrap="square" rtlCol="0">
            <a:spAutoFit/>
          </a:bodyPr>
          <a:lstStyle/>
          <a:p>
            <a:r>
              <a:rPr lang="nl-NL" dirty="0"/>
              <a:t>- Slemp</a:t>
            </a:r>
          </a:p>
        </p:txBody>
      </p:sp>
      <p:sp>
        <p:nvSpPr>
          <p:cNvPr id="11" name="Tekstvak 10"/>
          <p:cNvSpPr txBox="1"/>
          <p:nvPr/>
        </p:nvSpPr>
        <p:spPr>
          <a:xfrm>
            <a:off x="2962623" y="3672327"/>
            <a:ext cx="4229207" cy="369332"/>
          </a:xfrm>
          <a:prstGeom prst="rect">
            <a:avLst/>
          </a:prstGeom>
          <a:noFill/>
        </p:spPr>
        <p:txBody>
          <a:bodyPr wrap="square" rtlCol="0">
            <a:spAutoFit/>
          </a:bodyPr>
          <a:lstStyle/>
          <a:p>
            <a:r>
              <a:rPr lang="nl-NL" dirty="0"/>
              <a:t>- Dichtslaan van de grond, korstvorming</a:t>
            </a:r>
          </a:p>
        </p:txBody>
      </p:sp>
      <p:sp>
        <p:nvSpPr>
          <p:cNvPr id="12" name="Tekstvak 11"/>
          <p:cNvSpPr txBox="1"/>
          <p:nvPr/>
        </p:nvSpPr>
        <p:spPr>
          <a:xfrm>
            <a:off x="2708619" y="4054782"/>
            <a:ext cx="4229207" cy="369332"/>
          </a:xfrm>
          <a:prstGeom prst="rect">
            <a:avLst/>
          </a:prstGeom>
          <a:noFill/>
        </p:spPr>
        <p:txBody>
          <a:bodyPr wrap="square" rtlCol="0">
            <a:spAutoFit/>
          </a:bodyPr>
          <a:lstStyle/>
          <a:p>
            <a:r>
              <a:rPr lang="nl-NL" dirty="0"/>
              <a:t>- </a:t>
            </a:r>
            <a:r>
              <a:rPr lang="nl-NL" dirty="0" err="1"/>
              <a:t>Neusrot</a:t>
            </a:r>
            <a:r>
              <a:rPr lang="nl-NL" dirty="0"/>
              <a:t> in paprika</a:t>
            </a:r>
          </a:p>
        </p:txBody>
      </p:sp>
      <p:pic>
        <p:nvPicPr>
          <p:cNvPr id="13" name="Picture 21645"/>
          <p:cNvPicPr/>
          <p:nvPr/>
        </p:nvPicPr>
        <p:blipFill>
          <a:blip r:embed="rId2"/>
          <a:stretch>
            <a:fillRect/>
          </a:stretch>
        </p:blipFill>
        <p:spPr>
          <a:xfrm>
            <a:off x="6937830" y="464110"/>
            <a:ext cx="3469768" cy="2384686"/>
          </a:xfrm>
          <a:prstGeom prst="rect">
            <a:avLst/>
          </a:prstGeom>
        </p:spPr>
      </p:pic>
      <p:pic>
        <p:nvPicPr>
          <p:cNvPr id="14" name="Picture 21647"/>
          <p:cNvPicPr/>
          <p:nvPr/>
        </p:nvPicPr>
        <p:blipFill>
          <a:blip r:embed="rId3"/>
          <a:stretch>
            <a:fillRect/>
          </a:stretch>
        </p:blipFill>
        <p:spPr>
          <a:xfrm>
            <a:off x="6937829" y="3019026"/>
            <a:ext cx="3469768" cy="2071513"/>
          </a:xfrm>
          <a:prstGeom prst="rect">
            <a:avLst/>
          </a:prstGeom>
        </p:spPr>
      </p:pic>
    </p:spTree>
    <p:extLst>
      <p:ext uri="{BB962C8B-B14F-4D97-AF65-F5344CB8AC3E}">
        <p14:creationId xmlns:p14="http://schemas.microsoft.com/office/powerpoint/2010/main" val="95288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anim calcmode="lin" valueType="num">
                                      <p:cBhvr>
                                        <p:cTn id="3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1000"/>
                                        <p:tgtEl>
                                          <p:spTgt spid="11">
                                            <p:txEl>
                                              <p:pRg st="0" end="0"/>
                                            </p:txEl>
                                          </p:spTgt>
                                        </p:tgtEl>
                                      </p:cBhvr>
                                    </p:animEffect>
                                    <p:anim calcmode="lin" valueType="num">
                                      <p:cBhvr>
                                        <p:cTn id="4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fade">
                                      <p:cBhvr>
                                        <p:cTn id="56" dur="1000"/>
                                        <p:tgtEl>
                                          <p:spTgt spid="12">
                                            <p:txEl>
                                              <p:pRg st="0" end="0"/>
                                            </p:txEl>
                                          </p:spTgt>
                                        </p:tgtEl>
                                      </p:cBhvr>
                                    </p:animEffect>
                                    <p:anim calcmode="lin" valueType="num">
                                      <p:cBhvr>
                                        <p:cTn id="5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946D3A9-AE8B-4EB2-96AC-FA7CB1D372CB}"/>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26FA1720-593D-4FD8-B171-0B3B116CE1C7}"/>
              </a:ext>
            </a:extLst>
          </p:cNvPr>
          <p:cNvSpPr>
            <a:spLocks noGrp="1"/>
          </p:cNvSpPr>
          <p:nvPr>
            <p:ph idx="1"/>
          </p:nvPr>
        </p:nvSpPr>
        <p:spPr/>
        <p:txBody>
          <a:bodyPr>
            <a:normAutofit/>
          </a:bodyPr>
          <a:lstStyle/>
          <a:p>
            <a:pPr marL="0" indent="0">
              <a:buNone/>
            </a:pPr>
            <a:r>
              <a:rPr lang="nl-NL" dirty="0"/>
              <a:t>15. Leg uit wat het verschil is tussen een volledige en een onvolledige metamorfose</a:t>
            </a:r>
          </a:p>
          <a:p>
            <a:pPr marL="0" indent="0">
              <a:buNone/>
            </a:pPr>
            <a:endParaRPr lang="nl-NL" dirty="0">
              <a:solidFill>
                <a:srgbClr val="FF0000"/>
              </a:solidFill>
            </a:endParaRPr>
          </a:p>
          <a:p>
            <a:pPr marL="0" indent="0">
              <a:buNone/>
            </a:pPr>
            <a:r>
              <a:rPr lang="nl-NL" dirty="0"/>
              <a:t>16. Neem de tabel over en vul de gegevens aan</a:t>
            </a:r>
            <a:r>
              <a:rPr lang="nl-NL" dirty="0" smtClean="0"/>
              <a:t>.</a:t>
            </a:r>
          </a:p>
          <a:p>
            <a:pPr marL="0" indent="0">
              <a:buNone/>
            </a:pPr>
            <a:endParaRPr lang="nl-NL" dirty="0"/>
          </a:p>
          <a:p>
            <a:pPr marL="0" indent="0">
              <a:buNone/>
            </a:pPr>
            <a:r>
              <a:rPr lang="nl-NL" dirty="0" smtClean="0"/>
              <a:t>17</a:t>
            </a:r>
            <a:r>
              <a:rPr lang="nl-NL" dirty="0"/>
              <a:t>. Zoek in de beeldenbank van Gewasbescherming op wat het schadebeeld is van:</a:t>
            </a:r>
          </a:p>
          <a:p>
            <a:pPr marL="0" indent="0">
              <a:buNone/>
            </a:pPr>
            <a:endParaRPr lang="nl-NL" dirty="0"/>
          </a:p>
        </p:txBody>
      </p:sp>
    </p:spTree>
    <p:extLst>
      <p:ext uri="{BB962C8B-B14F-4D97-AF65-F5344CB8AC3E}">
        <p14:creationId xmlns:p14="http://schemas.microsoft.com/office/powerpoint/2010/main" val="89510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3D2BE-AB53-401B-8573-BD2ADD8DCF1E}"/>
              </a:ext>
            </a:extLst>
          </p:cNvPr>
          <p:cNvSpPr>
            <a:spLocks noGrp="1"/>
          </p:cNvSpPr>
          <p:nvPr>
            <p:ph type="title"/>
          </p:nvPr>
        </p:nvSpPr>
        <p:spPr/>
        <p:txBody>
          <a:bodyPr/>
          <a:lstStyle/>
          <a:p>
            <a:r>
              <a:rPr lang="nl-NL" dirty="0"/>
              <a:t>Spinnen en mijten</a:t>
            </a:r>
          </a:p>
        </p:txBody>
      </p:sp>
      <p:sp>
        <p:nvSpPr>
          <p:cNvPr id="3" name="Tijdelijke aanduiding voor inhoud 2">
            <a:extLst>
              <a:ext uri="{FF2B5EF4-FFF2-40B4-BE49-F238E27FC236}">
                <a16:creationId xmlns:a16="http://schemas.microsoft.com/office/drawing/2014/main" id="{C92459D4-1E78-49C3-A62B-0155E9BCB0CD}"/>
              </a:ext>
            </a:extLst>
          </p:cNvPr>
          <p:cNvSpPr>
            <a:spLocks noGrp="1"/>
          </p:cNvSpPr>
          <p:nvPr>
            <p:ph idx="1"/>
          </p:nvPr>
        </p:nvSpPr>
        <p:spPr/>
        <p:txBody>
          <a:bodyPr/>
          <a:lstStyle/>
          <a:p>
            <a:pPr marL="0" indent="0">
              <a:buNone/>
            </a:pPr>
            <a:r>
              <a:rPr lang="nl-NL" dirty="0"/>
              <a:t>Net als insecten geleedpotigen</a:t>
            </a:r>
          </a:p>
          <a:p>
            <a:pPr lvl="1"/>
            <a:r>
              <a:rPr lang="nl-NL" dirty="0"/>
              <a:t>Geen inwendig skelet</a:t>
            </a:r>
          </a:p>
          <a:p>
            <a:pPr lvl="1"/>
            <a:r>
              <a:rPr lang="nl-NL" dirty="0"/>
              <a:t>Lichaam bestaat uit kop en romp</a:t>
            </a:r>
          </a:p>
          <a:p>
            <a:pPr lvl="1"/>
            <a:r>
              <a:rPr lang="nl-NL" dirty="0"/>
              <a:t>4 paar poten</a:t>
            </a:r>
          </a:p>
          <a:p>
            <a:pPr lvl="1"/>
            <a:r>
              <a:rPr lang="nl-NL" dirty="0"/>
              <a:t>Geen vleugels</a:t>
            </a:r>
          </a:p>
          <a:p>
            <a:pPr lvl="1"/>
            <a:r>
              <a:rPr lang="nl-NL" dirty="0"/>
              <a:t>Spinsel </a:t>
            </a:r>
          </a:p>
          <a:p>
            <a:pPr marL="0" indent="0">
              <a:buNone/>
            </a:pPr>
            <a:r>
              <a:rPr lang="nl-NL" dirty="0"/>
              <a:t>Schade:</a:t>
            </a:r>
          </a:p>
          <a:p>
            <a:r>
              <a:rPr lang="nl-NL" dirty="0"/>
              <a:t>Aanprikken van cellen, afsterving, geel verkleuring</a:t>
            </a:r>
          </a:p>
          <a:p>
            <a:pPr marL="0" indent="0">
              <a:buNone/>
            </a:pPr>
            <a:r>
              <a:rPr lang="nl-NL" dirty="0"/>
              <a:t>Roofmijten zijn nuttig, deze leven van andere (schadelijke) mijten</a:t>
            </a:r>
          </a:p>
          <a:p>
            <a:endParaRPr lang="nl-NL" dirty="0"/>
          </a:p>
          <a:p>
            <a:pPr marL="0" indent="0">
              <a:buNone/>
            </a:pPr>
            <a:endParaRPr lang="nl-NL" dirty="0"/>
          </a:p>
        </p:txBody>
      </p:sp>
    </p:spTree>
    <p:extLst>
      <p:ext uri="{BB962C8B-B14F-4D97-AF65-F5344CB8AC3E}">
        <p14:creationId xmlns:p14="http://schemas.microsoft.com/office/powerpoint/2010/main" val="230360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Aaltjes of nematoden</a:t>
            </a:r>
            <a:endParaRPr lang="en-US" dirty="0"/>
          </a:p>
        </p:txBody>
      </p:sp>
      <p:sp>
        <p:nvSpPr>
          <p:cNvPr id="3" name="Tijdelijke aanduiding voor inhoud 2"/>
          <p:cNvSpPr>
            <a:spLocks noGrp="1"/>
          </p:cNvSpPr>
          <p:nvPr>
            <p:ph sz="half" idx="1"/>
          </p:nvPr>
        </p:nvSpPr>
        <p:spPr/>
        <p:txBody>
          <a:bodyPr/>
          <a:lstStyle/>
          <a:p>
            <a:r>
              <a:rPr lang="nl-NL" dirty="0"/>
              <a:t>Bekende vertegenwoordigers:</a:t>
            </a:r>
          </a:p>
          <a:p>
            <a:pPr lvl="1"/>
            <a:r>
              <a:rPr lang="nl-NL" dirty="0"/>
              <a:t>Bladaaltjes</a:t>
            </a:r>
          </a:p>
          <a:p>
            <a:pPr lvl="1"/>
            <a:r>
              <a:rPr lang="nl-NL" dirty="0" err="1"/>
              <a:t>Cystenaaltjes</a:t>
            </a:r>
            <a:endParaRPr lang="nl-NL" dirty="0"/>
          </a:p>
          <a:p>
            <a:pPr lvl="1"/>
            <a:r>
              <a:rPr lang="nl-NL" dirty="0"/>
              <a:t>Wortelknobbelaaltjes</a:t>
            </a:r>
          </a:p>
          <a:p>
            <a:pPr lvl="1"/>
            <a:r>
              <a:rPr lang="nl-NL" dirty="0" err="1"/>
              <a:t>Wortellesieaaltjes</a:t>
            </a:r>
            <a:endParaRPr lang="nl-NL" dirty="0"/>
          </a:p>
          <a:p>
            <a:pPr lvl="1"/>
            <a:endParaRPr lang="nl-NL" dirty="0"/>
          </a:p>
          <a:p>
            <a:r>
              <a:rPr lang="nl-NL" dirty="0"/>
              <a:t>Groeivertraging, opbrengstderving</a:t>
            </a:r>
          </a:p>
          <a:p>
            <a:endParaRPr lang="en-US" dirty="0"/>
          </a:p>
        </p:txBody>
      </p:sp>
      <p:pic>
        <p:nvPicPr>
          <p:cNvPr id="5" name="Tijdelijke aanduiding voor inhoud 4"/>
          <p:cNvPicPr>
            <a:picLocks noGrp="1" noChangeAspect="1"/>
          </p:cNvPicPr>
          <p:nvPr>
            <p:ph sz="half" idx="2"/>
          </p:nvPr>
        </p:nvPicPr>
        <p:blipFill>
          <a:blip r:embed="rId2"/>
          <a:stretch>
            <a:fillRect/>
          </a:stretch>
        </p:blipFill>
        <p:spPr>
          <a:xfrm>
            <a:off x="6853057" y="271463"/>
            <a:ext cx="3457575" cy="2838450"/>
          </a:xfrm>
          <a:prstGeom prst="rect">
            <a:avLst/>
          </a:prstGeom>
        </p:spPr>
      </p:pic>
      <p:pic>
        <p:nvPicPr>
          <p:cNvPr id="6" name="Afbeelding 5"/>
          <p:cNvPicPr>
            <a:picLocks noChangeAspect="1"/>
          </p:cNvPicPr>
          <p:nvPr/>
        </p:nvPicPr>
        <p:blipFill>
          <a:blip r:embed="rId3"/>
          <a:stretch>
            <a:fillRect/>
          </a:stretch>
        </p:blipFill>
        <p:spPr>
          <a:xfrm>
            <a:off x="6697876" y="2981804"/>
            <a:ext cx="3767935" cy="3720920"/>
          </a:xfrm>
          <a:prstGeom prst="rect">
            <a:avLst/>
          </a:prstGeom>
        </p:spPr>
      </p:pic>
    </p:spTree>
    <p:extLst>
      <p:ext uri="{BB962C8B-B14F-4D97-AF65-F5344CB8AC3E}">
        <p14:creationId xmlns:p14="http://schemas.microsoft.com/office/powerpoint/2010/main" val="198703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1437395-3F89-4873-A5EC-054452E24709}"/>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293F9A0E-C51A-45AA-9258-9D4E6F4F86C5}"/>
              </a:ext>
            </a:extLst>
          </p:cNvPr>
          <p:cNvSpPr>
            <a:spLocks noGrp="1"/>
          </p:cNvSpPr>
          <p:nvPr>
            <p:ph idx="1"/>
          </p:nvPr>
        </p:nvSpPr>
        <p:spPr/>
        <p:txBody>
          <a:bodyPr/>
          <a:lstStyle/>
          <a:p>
            <a:pPr marL="0" indent="0">
              <a:buNone/>
            </a:pPr>
            <a:r>
              <a:rPr lang="nl-NL" dirty="0"/>
              <a:t>18. Hoe voeden aaltjes zich</a:t>
            </a:r>
            <a:r>
              <a:rPr lang="nl-NL" dirty="0" smtClean="0"/>
              <a:t>?</a:t>
            </a:r>
          </a:p>
          <a:p>
            <a:pPr marL="0" indent="0">
              <a:buNone/>
            </a:pPr>
            <a:endParaRPr lang="nl-NL" dirty="0"/>
          </a:p>
          <a:p>
            <a:pPr marL="0" indent="0">
              <a:buNone/>
            </a:pPr>
            <a:r>
              <a:rPr lang="nl-NL" dirty="0" smtClean="0"/>
              <a:t>19</a:t>
            </a:r>
            <a:r>
              <a:rPr lang="nl-NL" dirty="0"/>
              <a:t>. Wat zijn cysten?</a:t>
            </a:r>
          </a:p>
          <a:p>
            <a:pPr marL="0" indent="0">
              <a:buNone/>
            </a:pPr>
            <a:endParaRPr lang="nl-NL" dirty="0" smtClean="0">
              <a:solidFill>
                <a:srgbClr val="FF0000"/>
              </a:solidFill>
            </a:endParaRPr>
          </a:p>
          <a:p>
            <a:pPr marL="0" indent="0">
              <a:buNone/>
            </a:pPr>
            <a:r>
              <a:rPr lang="nl-NL" dirty="0" smtClean="0"/>
              <a:t>20</a:t>
            </a:r>
            <a:r>
              <a:rPr lang="nl-NL" dirty="0"/>
              <a:t>. Hoe herken je schade van wortelaaltjes?</a:t>
            </a:r>
          </a:p>
          <a:p>
            <a:pPr marL="0" indent="0">
              <a:buNone/>
            </a:pPr>
            <a:endParaRPr lang="nl-NL" dirty="0">
              <a:solidFill>
                <a:srgbClr val="FF0000"/>
              </a:solidFill>
            </a:endParaRPr>
          </a:p>
        </p:txBody>
      </p:sp>
    </p:spTree>
    <p:extLst>
      <p:ext uri="{BB962C8B-B14F-4D97-AF65-F5344CB8AC3E}">
        <p14:creationId xmlns:p14="http://schemas.microsoft.com/office/powerpoint/2010/main" val="2121568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normAutofit/>
          </a:bodyPr>
          <a:lstStyle/>
          <a:p>
            <a:r>
              <a:rPr lang="nl-NL" dirty="0"/>
              <a:t>Andere schadelijke organismen:</a:t>
            </a:r>
            <a:endParaRPr lang="en-US" dirty="0"/>
          </a:p>
        </p:txBody>
      </p:sp>
      <p:pic>
        <p:nvPicPr>
          <p:cNvPr id="5" name="Tijdelijke aanduiding voor inhoud 4"/>
          <p:cNvPicPr>
            <a:picLocks noGrp="1" noChangeAspect="1"/>
          </p:cNvPicPr>
          <p:nvPr>
            <p:ph sz="half" idx="1"/>
          </p:nvPr>
        </p:nvPicPr>
        <p:blipFill>
          <a:blip r:embed="rId2"/>
          <a:stretch>
            <a:fillRect/>
          </a:stretch>
        </p:blipFill>
        <p:spPr>
          <a:xfrm>
            <a:off x="544649" y="2820194"/>
            <a:ext cx="4665526" cy="3093718"/>
          </a:xfrm>
          <a:prstGeom prst="rect">
            <a:avLst/>
          </a:prstGeom>
          <a:noFill/>
        </p:spPr>
      </p:pic>
      <p:sp>
        <p:nvSpPr>
          <p:cNvPr id="3" name="Tijdelijke aanduiding voor inhoud 2"/>
          <p:cNvSpPr>
            <a:spLocks noGrp="1"/>
          </p:cNvSpPr>
          <p:nvPr>
            <p:ph sz="half" idx="2"/>
          </p:nvPr>
        </p:nvSpPr>
        <p:spPr/>
        <p:txBody>
          <a:bodyPr>
            <a:normAutofit/>
          </a:bodyPr>
          <a:lstStyle/>
          <a:p>
            <a:r>
              <a:rPr lang="nl-NL" dirty="0"/>
              <a:t>Slakken</a:t>
            </a:r>
          </a:p>
          <a:p>
            <a:pPr lvl="1"/>
            <a:r>
              <a:rPr lang="nl-NL" sz="2800" dirty="0">
                <a:solidFill>
                  <a:schemeClr val="accent2">
                    <a:lumMod val="50000"/>
                  </a:schemeClr>
                </a:solidFill>
              </a:rPr>
              <a:t>Hermafrodiet (man en vrouw tegelijk)</a:t>
            </a:r>
          </a:p>
          <a:p>
            <a:pPr lvl="1"/>
            <a:r>
              <a:rPr lang="nl-NL" sz="2800" dirty="0">
                <a:solidFill>
                  <a:schemeClr val="accent2">
                    <a:lumMod val="50000"/>
                  </a:schemeClr>
                </a:solidFill>
              </a:rPr>
              <a:t>Overwintering</a:t>
            </a:r>
          </a:p>
          <a:p>
            <a:pPr lvl="1"/>
            <a:r>
              <a:rPr lang="nl-NL" sz="2800" dirty="0">
                <a:solidFill>
                  <a:schemeClr val="accent2">
                    <a:lumMod val="50000"/>
                  </a:schemeClr>
                </a:solidFill>
              </a:rPr>
              <a:t>Uitdroging is dodelijk</a:t>
            </a:r>
          </a:p>
        </p:txBody>
      </p:sp>
    </p:spTree>
    <p:extLst>
      <p:ext uri="{BB962C8B-B14F-4D97-AF65-F5344CB8AC3E}">
        <p14:creationId xmlns:p14="http://schemas.microsoft.com/office/powerpoint/2010/main" val="8273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8623" y="810722"/>
            <a:ext cx="6514353" cy="461665"/>
          </a:xfrm>
          <a:prstGeom prst="rect">
            <a:avLst/>
          </a:prstGeom>
          <a:noFill/>
        </p:spPr>
        <p:txBody>
          <a:bodyPr wrap="square" rtlCol="0">
            <a:spAutoFit/>
          </a:bodyPr>
          <a:lstStyle/>
          <a:p>
            <a:r>
              <a:rPr lang="nl-NL" sz="2400" b="1" dirty="0"/>
              <a:t>waarnemen</a:t>
            </a:r>
          </a:p>
        </p:txBody>
      </p:sp>
      <p:sp>
        <p:nvSpPr>
          <p:cNvPr id="13" name="Tekstvak 12"/>
          <p:cNvSpPr txBox="1"/>
          <p:nvPr/>
        </p:nvSpPr>
        <p:spPr>
          <a:xfrm>
            <a:off x="4563891" y="4359321"/>
            <a:ext cx="4659085" cy="738664"/>
          </a:xfrm>
          <a:prstGeom prst="rect">
            <a:avLst/>
          </a:prstGeom>
          <a:noFill/>
        </p:spPr>
        <p:txBody>
          <a:bodyPr wrap="square" rtlCol="0">
            <a:spAutoFit/>
          </a:bodyPr>
          <a:lstStyle/>
          <a:p>
            <a:endParaRPr lang="nl-NL" sz="2400" dirty="0"/>
          </a:p>
          <a:p>
            <a:endParaRPr lang="nl-NL" dirty="0"/>
          </a:p>
        </p:txBody>
      </p:sp>
      <p:pic>
        <p:nvPicPr>
          <p:cNvPr id="11"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624" y="1239433"/>
            <a:ext cx="2785266" cy="22741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p:cNvSpPr txBox="1"/>
          <p:nvPr/>
        </p:nvSpPr>
        <p:spPr>
          <a:xfrm>
            <a:off x="2181715" y="3736499"/>
            <a:ext cx="1053815" cy="461665"/>
          </a:xfrm>
          <a:prstGeom prst="rect">
            <a:avLst/>
          </a:prstGeom>
          <a:noFill/>
        </p:spPr>
        <p:txBody>
          <a:bodyPr wrap="none" rtlCol="0">
            <a:spAutoFit/>
          </a:bodyPr>
          <a:lstStyle/>
          <a:p>
            <a:r>
              <a:rPr lang="nl-NL" sz="2400" dirty="0" err="1"/>
              <a:t>Plakval</a:t>
            </a:r>
            <a:endParaRPr lang="nl-NL" sz="2400" dirty="0"/>
          </a:p>
        </p:txBody>
      </p:sp>
      <p:pic>
        <p:nvPicPr>
          <p:cNvPr id="12"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8430" y="3942257"/>
            <a:ext cx="3614736" cy="27241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98183" y="1092484"/>
            <a:ext cx="3096996" cy="23365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p:cNvSpPr txBox="1"/>
          <p:nvPr/>
        </p:nvSpPr>
        <p:spPr>
          <a:xfrm>
            <a:off x="4908936" y="3246264"/>
            <a:ext cx="1863331" cy="461665"/>
          </a:xfrm>
          <a:prstGeom prst="rect">
            <a:avLst/>
          </a:prstGeom>
          <a:noFill/>
        </p:spPr>
        <p:txBody>
          <a:bodyPr wrap="none" rtlCol="0">
            <a:spAutoFit/>
          </a:bodyPr>
          <a:lstStyle/>
          <a:p>
            <a:r>
              <a:rPr lang="nl-NL" sz="2400" dirty="0"/>
              <a:t>Gele </a:t>
            </a:r>
            <a:r>
              <a:rPr lang="nl-NL" sz="2400" dirty="0" err="1"/>
              <a:t>vangbak</a:t>
            </a:r>
            <a:endParaRPr lang="nl-NL" sz="2400" dirty="0"/>
          </a:p>
        </p:txBody>
      </p:sp>
      <p:sp>
        <p:nvSpPr>
          <p:cNvPr id="8" name="Tekstvak 7"/>
          <p:cNvSpPr txBox="1"/>
          <p:nvPr/>
        </p:nvSpPr>
        <p:spPr>
          <a:xfrm>
            <a:off x="8118211" y="3577467"/>
            <a:ext cx="1494512" cy="461665"/>
          </a:xfrm>
          <a:prstGeom prst="rect">
            <a:avLst/>
          </a:prstGeom>
          <a:noFill/>
        </p:spPr>
        <p:txBody>
          <a:bodyPr wrap="none" rtlCol="0">
            <a:spAutoFit/>
          </a:bodyPr>
          <a:lstStyle/>
          <a:p>
            <a:r>
              <a:rPr lang="nl-NL" sz="2400" dirty="0" err="1"/>
              <a:t>Feroomval</a:t>
            </a:r>
            <a:endParaRPr lang="nl-NL" sz="2400" dirty="0"/>
          </a:p>
        </p:txBody>
      </p:sp>
    </p:spTree>
    <p:extLst>
      <p:ext uri="{BB962C8B-B14F-4D97-AF65-F5344CB8AC3E}">
        <p14:creationId xmlns:p14="http://schemas.microsoft.com/office/powerpoint/2010/main" val="332386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87A6BA4-C7ED-41E3-A979-E57A114C2F11}"/>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A1F95825-E08F-47D5-901B-3513A1CF10DB}"/>
              </a:ext>
            </a:extLst>
          </p:cNvPr>
          <p:cNvSpPr>
            <a:spLocks noGrp="1"/>
          </p:cNvSpPr>
          <p:nvPr>
            <p:ph idx="1"/>
          </p:nvPr>
        </p:nvSpPr>
        <p:spPr/>
        <p:txBody>
          <a:bodyPr/>
          <a:lstStyle/>
          <a:p>
            <a:pPr marL="0" indent="0">
              <a:buNone/>
            </a:pPr>
            <a:r>
              <a:rPr lang="nl-NL" dirty="0"/>
              <a:t>21. Hoe herken je slakkenschade in een gewas?</a:t>
            </a:r>
          </a:p>
          <a:p>
            <a:pPr marL="0" indent="0">
              <a:buNone/>
            </a:pPr>
            <a:endParaRPr lang="nl-NL" dirty="0" smtClean="0">
              <a:solidFill>
                <a:srgbClr val="FF0000"/>
              </a:solidFill>
            </a:endParaRPr>
          </a:p>
          <a:p>
            <a:pPr marL="0" indent="0">
              <a:buNone/>
            </a:pPr>
            <a:r>
              <a:rPr lang="nl-NL" dirty="0" smtClean="0"/>
              <a:t>22</a:t>
            </a:r>
            <a:r>
              <a:rPr lang="nl-NL" dirty="0"/>
              <a:t>. Tot welke groep van dieren behoren slakken?</a:t>
            </a:r>
          </a:p>
          <a:p>
            <a:endParaRPr lang="nl-NL" dirty="0"/>
          </a:p>
        </p:txBody>
      </p:sp>
    </p:spTree>
    <p:extLst>
      <p:ext uri="{BB962C8B-B14F-4D97-AF65-F5344CB8AC3E}">
        <p14:creationId xmlns:p14="http://schemas.microsoft.com/office/powerpoint/2010/main" val="23166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7A2C3-EAFF-4F83-A3CF-DF0632C9B552}"/>
              </a:ext>
            </a:extLst>
          </p:cNvPr>
          <p:cNvSpPr>
            <a:spLocks noGrp="1"/>
          </p:cNvSpPr>
          <p:nvPr>
            <p:ph type="title"/>
          </p:nvPr>
        </p:nvSpPr>
        <p:spPr/>
        <p:txBody>
          <a:bodyPr/>
          <a:lstStyle/>
          <a:p>
            <a:r>
              <a:rPr lang="nl-NL" dirty="0"/>
              <a:t>Gewervelde dieren</a:t>
            </a:r>
          </a:p>
        </p:txBody>
      </p:sp>
      <p:sp>
        <p:nvSpPr>
          <p:cNvPr id="3" name="Tijdelijke aanduiding voor inhoud 2">
            <a:extLst>
              <a:ext uri="{FF2B5EF4-FFF2-40B4-BE49-F238E27FC236}">
                <a16:creationId xmlns:a16="http://schemas.microsoft.com/office/drawing/2014/main" id="{7D7E2BC3-EE0A-4E45-A980-1DF47302382D}"/>
              </a:ext>
            </a:extLst>
          </p:cNvPr>
          <p:cNvSpPr>
            <a:spLocks noGrp="1"/>
          </p:cNvSpPr>
          <p:nvPr>
            <p:ph sz="half" idx="1"/>
          </p:nvPr>
        </p:nvSpPr>
        <p:spPr>
          <a:xfrm>
            <a:off x="381000" y="1278835"/>
            <a:ext cx="8357858" cy="5570192"/>
          </a:xfrm>
        </p:spPr>
        <p:txBody>
          <a:bodyPr>
            <a:normAutofit fontScale="92500" lnSpcReduction="20000"/>
          </a:bodyPr>
          <a:lstStyle/>
          <a:p>
            <a:r>
              <a:rPr lang="nl-NL" dirty="0"/>
              <a:t>Knaagdieren</a:t>
            </a:r>
          </a:p>
          <a:p>
            <a:pPr lvl="1"/>
            <a:r>
              <a:rPr lang="nl-NL" dirty="0"/>
              <a:t>Muizen </a:t>
            </a:r>
          </a:p>
          <a:p>
            <a:pPr lvl="1"/>
            <a:r>
              <a:rPr lang="nl-NL" dirty="0"/>
              <a:t>Ratten </a:t>
            </a:r>
          </a:p>
          <a:p>
            <a:pPr marL="0" indent="0">
              <a:buNone/>
            </a:pPr>
            <a:r>
              <a:rPr lang="nl-NL" dirty="0"/>
              <a:t>Schade:</a:t>
            </a:r>
          </a:p>
          <a:p>
            <a:pPr lvl="1"/>
            <a:r>
              <a:rPr lang="nl-NL" dirty="0"/>
              <a:t>Aanvreten van scheuten, vruchten en wortels</a:t>
            </a:r>
          </a:p>
          <a:p>
            <a:pPr lvl="1"/>
            <a:r>
              <a:rPr lang="nl-NL" dirty="0"/>
              <a:t>Opgraven van niet-gekiemde zaden</a:t>
            </a:r>
          </a:p>
          <a:p>
            <a:pPr lvl="1"/>
            <a:r>
              <a:rPr lang="nl-NL" dirty="0"/>
              <a:t>Aanvreten van zakjes met biologische bestrijders</a:t>
            </a:r>
          </a:p>
          <a:p>
            <a:pPr lvl="1"/>
            <a:r>
              <a:rPr lang="nl-NL" dirty="0"/>
              <a:t>Beschadigen van de graszode</a:t>
            </a:r>
          </a:p>
          <a:p>
            <a:pPr lvl="1"/>
            <a:r>
              <a:rPr lang="nl-NL" dirty="0"/>
              <a:t>Bekabeling </a:t>
            </a:r>
          </a:p>
          <a:p>
            <a:pPr lvl="1"/>
            <a:r>
              <a:rPr lang="nl-NL" dirty="0"/>
              <a:t>Problemen met afzet</a:t>
            </a:r>
          </a:p>
          <a:p>
            <a:pPr lvl="1"/>
            <a:r>
              <a:rPr lang="nl-NL" dirty="0"/>
              <a:t>Hygiëne </a:t>
            </a:r>
          </a:p>
          <a:p>
            <a:r>
              <a:rPr lang="nl-NL" sz="2900" dirty="0"/>
              <a:t>Hazen en konijnen</a:t>
            </a:r>
          </a:p>
          <a:p>
            <a:pPr lvl="1"/>
            <a:r>
              <a:rPr lang="nl-NL" sz="2500" dirty="0"/>
              <a:t>Vraatschade aan gewassen en stammen van fruitbomen</a:t>
            </a:r>
          </a:p>
          <a:p>
            <a:r>
              <a:rPr lang="nl-NL" dirty="0"/>
              <a:t>Vogels (o.a. ganzen, kraaien, spreeuwen)</a:t>
            </a:r>
          </a:p>
          <a:p>
            <a:pPr lvl="1"/>
            <a:r>
              <a:rPr lang="en-US" dirty="0"/>
              <a:t>Pas </a:t>
            </a:r>
            <a:r>
              <a:rPr lang="en-US" dirty="0" err="1"/>
              <a:t>ingezaaid</a:t>
            </a:r>
            <a:r>
              <a:rPr lang="en-US" dirty="0"/>
              <a:t> </a:t>
            </a:r>
            <a:r>
              <a:rPr lang="en-US" dirty="0" err="1"/>
              <a:t>gewas</a:t>
            </a:r>
            <a:r>
              <a:rPr lang="en-US" dirty="0"/>
              <a:t> </a:t>
            </a:r>
          </a:p>
          <a:p>
            <a:pPr lvl="1"/>
            <a:r>
              <a:rPr lang="en-US" dirty="0"/>
              <a:t>Schade </a:t>
            </a:r>
            <a:r>
              <a:rPr lang="en-US" dirty="0" err="1"/>
              <a:t>aan</a:t>
            </a:r>
            <a:r>
              <a:rPr lang="en-US" dirty="0"/>
              <a:t> </a:t>
            </a:r>
            <a:r>
              <a:rPr lang="en-US" dirty="0" err="1"/>
              <a:t>vruchten</a:t>
            </a:r>
            <a:endParaRPr lang="en-US" dirty="0"/>
          </a:p>
          <a:p>
            <a:pPr marL="0" indent="0">
              <a:buNone/>
            </a:pPr>
            <a:endParaRPr lang="nl-NL" dirty="0"/>
          </a:p>
        </p:txBody>
      </p:sp>
      <p:pic>
        <p:nvPicPr>
          <p:cNvPr id="5" name="Tijdelijke aanduiding voor inhoud 4">
            <a:extLst>
              <a:ext uri="{FF2B5EF4-FFF2-40B4-BE49-F238E27FC236}">
                <a16:creationId xmlns:a16="http://schemas.microsoft.com/office/drawing/2014/main" id="{C304FE4C-31C2-4AA0-A4A2-337CDDDE1386}"/>
              </a:ext>
            </a:extLst>
          </p:cNvPr>
          <p:cNvPicPr>
            <a:picLocks noGrp="1" noChangeAspect="1"/>
          </p:cNvPicPr>
          <p:nvPr>
            <p:ph sz="half" idx="2"/>
          </p:nvPr>
        </p:nvPicPr>
        <p:blipFill>
          <a:blip r:embed="rId2"/>
          <a:stretch>
            <a:fillRect/>
          </a:stretch>
        </p:blipFill>
        <p:spPr>
          <a:xfrm>
            <a:off x="8503908" y="535395"/>
            <a:ext cx="3084843" cy="2310584"/>
          </a:xfrm>
          <a:prstGeom prst="rect">
            <a:avLst/>
          </a:prstGeom>
        </p:spPr>
      </p:pic>
      <p:sp>
        <p:nvSpPr>
          <p:cNvPr id="6" name="Tekstvak 5">
            <a:extLst>
              <a:ext uri="{FF2B5EF4-FFF2-40B4-BE49-F238E27FC236}">
                <a16:creationId xmlns:a16="http://schemas.microsoft.com/office/drawing/2014/main" id="{C7D3ECAD-7799-42D8-BBD2-29B58D6B147E}"/>
              </a:ext>
            </a:extLst>
          </p:cNvPr>
          <p:cNvSpPr txBox="1"/>
          <p:nvPr/>
        </p:nvSpPr>
        <p:spPr>
          <a:xfrm>
            <a:off x="8283162" y="3208028"/>
            <a:ext cx="3527838" cy="2123658"/>
          </a:xfrm>
          <a:prstGeom prst="rect">
            <a:avLst/>
          </a:prstGeom>
          <a:noFill/>
        </p:spPr>
        <p:txBody>
          <a:bodyPr wrap="square" rtlCol="0">
            <a:spAutoFit/>
          </a:bodyPr>
          <a:lstStyle/>
          <a:p>
            <a:r>
              <a:rPr lang="nl-NL" sz="2200" dirty="0"/>
              <a:t>Mollen (foto)</a:t>
            </a:r>
          </a:p>
          <a:p>
            <a:pPr marL="342900" indent="-342900">
              <a:buFont typeface="Arial" panose="020B0604020202020204" pitchFamily="34" charset="0"/>
              <a:buChar char="•"/>
            </a:pPr>
            <a:r>
              <a:rPr lang="nl-NL" sz="2200" dirty="0"/>
              <a:t>Leven van insecten en wormen</a:t>
            </a:r>
          </a:p>
          <a:p>
            <a:pPr marL="342900" indent="-342900">
              <a:buFont typeface="Arial" panose="020B0604020202020204" pitchFamily="34" charset="0"/>
              <a:buChar char="•"/>
            </a:pPr>
            <a:r>
              <a:rPr lang="nl-NL" sz="2200" dirty="0"/>
              <a:t>Schade door vernieling van graszode en het vormen van molshopen</a:t>
            </a:r>
          </a:p>
        </p:txBody>
      </p:sp>
    </p:spTree>
    <p:extLst>
      <p:ext uri="{BB962C8B-B14F-4D97-AF65-F5344CB8AC3E}">
        <p14:creationId xmlns:p14="http://schemas.microsoft.com/office/powerpoint/2010/main" val="418636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1000"/>
                                        <p:tgtEl>
                                          <p:spTgt spid="3">
                                            <p:txEl>
                                              <p:pRg st="8" end="8"/>
                                            </p:txEl>
                                          </p:spTgt>
                                        </p:tgtEl>
                                      </p:cBhvr>
                                    </p:animEffect>
                                    <p:anim calcmode="lin" valueType="num">
                                      <p:cBhvr>
                                        <p:cTn id="5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1000"/>
                                        <p:tgtEl>
                                          <p:spTgt spid="3">
                                            <p:txEl>
                                              <p:pRg st="9" end="9"/>
                                            </p:txEl>
                                          </p:spTgt>
                                        </p:tgtEl>
                                      </p:cBhvr>
                                    </p:animEffect>
                                    <p:anim calcmode="lin" valueType="num">
                                      <p:cBhvr>
                                        <p:cTn id="5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fade">
                                      <p:cBhvr>
                                        <p:cTn id="60" dur="1000"/>
                                        <p:tgtEl>
                                          <p:spTgt spid="3">
                                            <p:txEl>
                                              <p:pRg st="10" end="10"/>
                                            </p:txEl>
                                          </p:spTgt>
                                        </p:tgtEl>
                                      </p:cBhvr>
                                    </p:animEffect>
                                    <p:anim calcmode="lin" valueType="num">
                                      <p:cBhvr>
                                        <p:cTn id="6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fade">
                                      <p:cBhvr>
                                        <p:cTn id="67" dur="1000"/>
                                        <p:tgtEl>
                                          <p:spTgt spid="3">
                                            <p:txEl>
                                              <p:pRg st="11" end="11"/>
                                            </p:txEl>
                                          </p:spTgt>
                                        </p:tgtEl>
                                      </p:cBhvr>
                                    </p:animEffect>
                                    <p:anim calcmode="lin" valueType="num">
                                      <p:cBhvr>
                                        <p:cTn id="6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
                                            <p:txEl>
                                              <p:pRg st="12" end="12"/>
                                            </p:txEl>
                                          </p:spTgt>
                                        </p:tgtEl>
                                        <p:attrNameLst>
                                          <p:attrName>style.visibility</p:attrName>
                                        </p:attrNameLst>
                                      </p:cBhvr>
                                      <p:to>
                                        <p:strVal val="visible"/>
                                      </p:to>
                                    </p:set>
                                    <p:animEffect transition="in" filter="fade">
                                      <p:cBhvr>
                                        <p:cTn id="74" dur="1000"/>
                                        <p:tgtEl>
                                          <p:spTgt spid="3">
                                            <p:txEl>
                                              <p:pRg st="12" end="12"/>
                                            </p:txEl>
                                          </p:spTgt>
                                        </p:tgtEl>
                                      </p:cBhvr>
                                    </p:animEffect>
                                    <p:anim calcmode="lin" valueType="num">
                                      <p:cBhvr>
                                        <p:cTn id="7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3">
                                            <p:txEl>
                                              <p:pRg st="13" end="13"/>
                                            </p:txEl>
                                          </p:spTgt>
                                        </p:tgtEl>
                                        <p:attrNameLst>
                                          <p:attrName>style.visibility</p:attrName>
                                        </p:attrNameLst>
                                      </p:cBhvr>
                                      <p:to>
                                        <p:strVal val="visible"/>
                                      </p:to>
                                    </p:set>
                                    <p:animEffect transition="in" filter="fade">
                                      <p:cBhvr>
                                        <p:cTn id="81" dur="1000"/>
                                        <p:tgtEl>
                                          <p:spTgt spid="3">
                                            <p:txEl>
                                              <p:pRg st="13" end="13"/>
                                            </p:txEl>
                                          </p:spTgt>
                                        </p:tgtEl>
                                      </p:cBhvr>
                                    </p:animEffect>
                                    <p:anim calcmode="lin" valueType="num">
                                      <p:cBhvr>
                                        <p:cTn id="82"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3">
                                            <p:txEl>
                                              <p:pRg st="14" end="14"/>
                                            </p:txEl>
                                          </p:spTgt>
                                        </p:tgtEl>
                                        <p:attrNameLst>
                                          <p:attrName>style.visibility</p:attrName>
                                        </p:attrNameLst>
                                      </p:cBhvr>
                                      <p:to>
                                        <p:strVal val="visible"/>
                                      </p:to>
                                    </p:set>
                                    <p:animEffect transition="in" filter="fade">
                                      <p:cBhvr>
                                        <p:cTn id="88" dur="1000"/>
                                        <p:tgtEl>
                                          <p:spTgt spid="3">
                                            <p:txEl>
                                              <p:pRg st="14" end="14"/>
                                            </p:txEl>
                                          </p:spTgt>
                                        </p:tgtEl>
                                      </p:cBhvr>
                                    </p:animEffect>
                                    <p:anim calcmode="lin" valueType="num">
                                      <p:cBhvr>
                                        <p:cTn id="89"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90"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xEl>
                                              <p:pRg st="15" end="15"/>
                                            </p:txEl>
                                          </p:spTgt>
                                        </p:tgtEl>
                                        <p:attrNameLst>
                                          <p:attrName>style.visibility</p:attrName>
                                        </p:attrNameLst>
                                      </p:cBhvr>
                                      <p:to>
                                        <p:strVal val="visible"/>
                                      </p:to>
                                    </p:set>
                                    <p:animEffect transition="in" filter="fade">
                                      <p:cBhvr>
                                        <p:cTn id="93" dur="1000"/>
                                        <p:tgtEl>
                                          <p:spTgt spid="3">
                                            <p:txEl>
                                              <p:pRg st="15" end="15"/>
                                            </p:txEl>
                                          </p:spTgt>
                                        </p:tgtEl>
                                      </p:cBhvr>
                                    </p:animEffect>
                                    <p:anim calcmode="lin" valueType="num">
                                      <p:cBhvr>
                                        <p:cTn id="94"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95"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6">
                                            <p:txEl>
                                              <p:pRg st="0" end="0"/>
                                            </p:txEl>
                                          </p:spTgt>
                                        </p:tgtEl>
                                        <p:attrNameLst>
                                          <p:attrName>style.visibility</p:attrName>
                                        </p:attrNameLst>
                                      </p:cBhvr>
                                      <p:to>
                                        <p:strVal val="visible"/>
                                      </p:to>
                                    </p:set>
                                    <p:animEffect transition="in" filter="fade">
                                      <p:cBhvr>
                                        <p:cTn id="100" dur="1000"/>
                                        <p:tgtEl>
                                          <p:spTgt spid="6">
                                            <p:txEl>
                                              <p:pRg st="0" end="0"/>
                                            </p:txEl>
                                          </p:spTgt>
                                        </p:tgtEl>
                                      </p:cBhvr>
                                    </p:animEffect>
                                    <p:anim calcmode="lin" valueType="num">
                                      <p:cBhvr>
                                        <p:cTn id="10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0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1000"/>
                                        <p:tgtEl>
                                          <p:spTgt spid="5"/>
                                        </p:tgtEl>
                                      </p:cBhvr>
                                    </p:animEffect>
                                    <p:anim calcmode="lin" valueType="num">
                                      <p:cBhvr>
                                        <p:cTn id="108" dur="1000" fill="hold"/>
                                        <p:tgtEl>
                                          <p:spTgt spid="5"/>
                                        </p:tgtEl>
                                        <p:attrNameLst>
                                          <p:attrName>ppt_x</p:attrName>
                                        </p:attrNameLst>
                                      </p:cBhvr>
                                      <p:tavLst>
                                        <p:tav tm="0">
                                          <p:val>
                                            <p:strVal val="#ppt_x"/>
                                          </p:val>
                                        </p:tav>
                                        <p:tav tm="100000">
                                          <p:val>
                                            <p:strVal val="#ppt_x"/>
                                          </p:val>
                                        </p:tav>
                                      </p:tavLst>
                                    </p:anim>
                                    <p:anim calcmode="lin" valueType="num">
                                      <p:cBhvr>
                                        <p:cTn id="10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6">
                                            <p:txEl>
                                              <p:pRg st="1" end="1"/>
                                            </p:txEl>
                                          </p:spTgt>
                                        </p:tgtEl>
                                        <p:attrNameLst>
                                          <p:attrName>style.visibility</p:attrName>
                                        </p:attrNameLst>
                                      </p:cBhvr>
                                      <p:to>
                                        <p:strVal val="visible"/>
                                      </p:to>
                                    </p:set>
                                    <p:animEffect transition="in" filter="fade">
                                      <p:cBhvr>
                                        <p:cTn id="114" dur="1000"/>
                                        <p:tgtEl>
                                          <p:spTgt spid="6">
                                            <p:txEl>
                                              <p:pRg st="1" end="1"/>
                                            </p:txEl>
                                          </p:spTgt>
                                        </p:tgtEl>
                                      </p:cBhvr>
                                    </p:animEffect>
                                    <p:anim calcmode="lin" valueType="num">
                                      <p:cBhvr>
                                        <p:cTn id="1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1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6">
                                            <p:txEl>
                                              <p:pRg st="2" end="2"/>
                                            </p:txEl>
                                          </p:spTgt>
                                        </p:tgtEl>
                                        <p:attrNameLst>
                                          <p:attrName>style.visibility</p:attrName>
                                        </p:attrNameLst>
                                      </p:cBhvr>
                                      <p:to>
                                        <p:strVal val="visible"/>
                                      </p:to>
                                    </p:set>
                                    <p:animEffect transition="in" filter="fade">
                                      <p:cBhvr>
                                        <p:cTn id="119" dur="1000"/>
                                        <p:tgtEl>
                                          <p:spTgt spid="6">
                                            <p:txEl>
                                              <p:pRg st="2" end="2"/>
                                            </p:txEl>
                                          </p:spTgt>
                                        </p:tgtEl>
                                      </p:cBhvr>
                                    </p:animEffect>
                                    <p:anim calcmode="lin" valueType="num">
                                      <p:cBhvr>
                                        <p:cTn id="1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A1AA4DF-1B20-4502-9FFB-B5D3CA1A35A8}"/>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2C9E89E6-C336-4CE0-94A3-C707D54E62D5}"/>
              </a:ext>
            </a:extLst>
          </p:cNvPr>
          <p:cNvSpPr>
            <a:spLocks noGrp="1"/>
          </p:cNvSpPr>
          <p:nvPr>
            <p:ph idx="1"/>
          </p:nvPr>
        </p:nvSpPr>
        <p:spPr/>
        <p:txBody>
          <a:bodyPr/>
          <a:lstStyle/>
          <a:p>
            <a:pPr marL="0" indent="0">
              <a:buNone/>
            </a:pPr>
            <a:r>
              <a:rPr lang="nl-NL" dirty="0"/>
              <a:t>23. Hoe dragen mollen bij aan de </a:t>
            </a:r>
            <a:r>
              <a:rPr lang="nl-NL" dirty="0" err="1"/>
              <a:t>veronkruiding</a:t>
            </a:r>
            <a:r>
              <a:rPr lang="nl-NL" dirty="0"/>
              <a:t> van grasland</a:t>
            </a:r>
            <a:r>
              <a:rPr lang="nl-NL" dirty="0" smtClean="0"/>
              <a:t>?</a:t>
            </a:r>
          </a:p>
          <a:p>
            <a:pPr marL="0" indent="0">
              <a:buNone/>
            </a:pPr>
            <a:endParaRPr lang="nl-NL" dirty="0"/>
          </a:p>
          <a:p>
            <a:pPr marL="0" indent="0">
              <a:buNone/>
            </a:pPr>
            <a:r>
              <a:rPr lang="nl-NL" dirty="0" smtClean="0"/>
              <a:t>24</a:t>
            </a:r>
            <a:r>
              <a:rPr lang="nl-NL" dirty="0"/>
              <a:t>. Hoe denk je dat schade door hazen in een boomkwekerijgewas er uit ziet?</a:t>
            </a:r>
          </a:p>
          <a:p>
            <a:pPr marL="0" indent="0">
              <a:buNone/>
            </a:pPr>
            <a:endParaRPr lang="nl-NL" dirty="0">
              <a:solidFill>
                <a:srgbClr val="FF0000"/>
              </a:solidFill>
            </a:endParaRPr>
          </a:p>
        </p:txBody>
      </p:sp>
    </p:spTree>
    <p:extLst>
      <p:ext uri="{BB962C8B-B14F-4D97-AF65-F5344CB8AC3E}">
        <p14:creationId xmlns:p14="http://schemas.microsoft.com/office/powerpoint/2010/main" val="31596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BAD85-54CC-40D4-BE99-866CE9159052}"/>
              </a:ext>
            </a:extLst>
          </p:cNvPr>
          <p:cNvSpPr>
            <a:spLocks noGrp="1"/>
          </p:cNvSpPr>
          <p:nvPr>
            <p:ph type="title"/>
          </p:nvPr>
        </p:nvSpPr>
        <p:spPr/>
        <p:txBody>
          <a:bodyPr/>
          <a:lstStyle/>
          <a:p>
            <a:r>
              <a:rPr lang="nl-NL" dirty="0"/>
              <a:t>Aantasting door overige organismen</a:t>
            </a:r>
          </a:p>
        </p:txBody>
      </p:sp>
      <p:sp>
        <p:nvSpPr>
          <p:cNvPr id="3" name="Tijdelijke aanduiding voor inhoud 2">
            <a:extLst>
              <a:ext uri="{FF2B5EF4-FFF2-40B4-BE49-F238E27FC236}">
                <a16:creationId xmlns:a16="http://schemas.microsoft.com/office/drawing/2014/main" id="{69836131-A545-4CFD-A9CB-BA63931DB194}"/>
              </a:ext>
            </a:extLst>
          </p:cNvPr>
          <p:cNvSpPr>
            <a:spLocks noGrp="1"/>
          </p:cNvSpPr>
          <p:nvPr>
            <p:ph idx="1"/>
          </p:nvPr>
        </p:nvSpPr>
        <p:spPr/>
        <p:txBody>
          <a:bodyPr/>
          <a:lstStyle/>
          <a:p>
            <a:r>
              <a:rPr lang="nl-NL" dirty="0"/>
              <a:t>Schimmels</a:t>
            </a:r>
          </a:p>
          <a:p>
            <a:pPr lvl="1"/>
            <a:r>
              <a:rPr lang="nl-NL" dirty="0"/>
              <a:t>Echte schimmels</a:t>
            </a:r>
          </a:p>
          <a:p>
            <a:pPr lvl="1"/>
            <a:r>
              <a:rPr lang="nl-NL" dirty="0" err="1"/>
              <a:t>Oömyceten</a:t>
            </a:r>
            <a:r>
              <a:rPr lang="nl-NL" dirty="0"/>
              <a:t> (of wierschimmels)</a:t>
            </a:r>
          </a:p>
          <a:p>
            <a:r>
              <a:rPr lang="nl-NL" dirty="0"/>
              <a:t>Bacteriën</a:t>
            </a:r>
          </a:p>
          <a:p>
            <a:r>
              <a:rPr lang="nl-NL" dirty="0"/>
              <a:t>Virussen</a:t>
            </a:r>
          </a:p>
        </p:txBody>
      </p:sp>
    </p:spTree>
    <p:extLst>
      <p:ext uri="{BB962C8B-B14F-4D97-AF65-F5344CB8AC3E}">
        <p14:creationId xmlns:p14="http://schemas.microsoft.com/office/powerpoint/2010/main" val="6503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schimmels</a:t>
            </a:r>
            <a:endParaRPr lang="en-US" dirty="0"/>
          </a:p>
        </p:txBody>
      </p:sp>
      <p:sp>
        <p:nvSpPr>
          <p:cNvPr id="3" name="Tijdelijke aanduiding voor inhoud 2"/>
          <p:cNvSpPr>
            <a:spLocks noGrp="1"/>
          </p:cNvSpPr>
          <p:nvPr>
            <p:ph sz="half" idx="1"/>
          </p:nvPr>
        </p:nvSpPr>
        <p:spPr/>
        <p:txBody>
          <a:bodyPr>
            <a:normAutofit fontScale="92500" lnSpcReduction="20000"/>
          </a:bodyPr>
          <a:lstStyle/>
          <a:p>
            <a:r>
              <a:rPr lang="nl-NL" dirty="0"/>
              <a:t>Geen bladgroen</a:t>
            </a:r>
          </a:p>
          <a:p>
            <a:r>
              <a:rPr lang="nl-NL" dirty="0"/>
              <a:t>Parasiet of </a:t>
            </a:r>
            <a:r>
              <a:rPr lang="nl-NL" dirty="0" err="1"/>
              <a:t>saprofiet</a:t>
            </a:r>
            <a:endParaRPr lang="nl-NL" dirty="0"/>
          </a:p>
          <a:p>
            <a:endParaRPr lang="nl-NL" dirty="0"/>
          </a:p>
          <a:p>
            <a:pPr lvl="1"/>
            <a:r>
              <a:rPr lang="nl-NL" dirty="0">
                <a:solidFill>
                  <a:srgbClr val="0070C0"/>
                </a:solidFill>
              </a:rPr>
              <a:t>Parasiet: leeft van levend materiaal</a:t>
            </a:r>
          </a:p>
          <a:p>
            <a:pPr lvl="2"/>
            <a:r>
              <a:rPr lang="nl-NL" dirty="0">
                <a:solidFill>
                  <a:srgbClr val="0070C0"/>
                </a:solidFill>
              </a:rPr>
              <a:t>Roest, meeldauw </a:t>
            </a:r>
            <a:r>
              <a:rPr lang="nl-NL" dirty="0" err="1">
                <a:solidFill>
                  <a:srgbClr val="0070C0"/>
                </a:solidFill>
              </a:rPr>
              <a:t>etc</a:t>
            </a:r>
            <a:endParaRPr lang="nl-NL" dirty="0">
              <a:solidFill>
                <a:srgbClr val="0070C0"/>
              </a:solidFill>
            </a:endParaRPr>
          </a:p>
          <a:p>
            <a:pPr lvl="1"/>
            <a:r>
              <a:rPr lang="nl-NL" dirty="0" err="1">
                <a:solidFill>
                  <a:srgbClr val="0070C0"/>
                </a:solidFill>
              </a:rPr>
              <a:t>Saprofiet</a:t>
            </a:r>
            <a:r>
              <a:rPr lang="nl-NL" dirty="0">
                <a:solidFill>
                  <a:srgbClr val="0070C0"/>
                </a:solidFill>
              </a:rPr>
              <a:t>: leeft van dood materiaal</a:t>
            </a:r>
          </a:p>
          <a:p>
            <a:pPr lvl="2"/>
            <a:r>
              <a:rPr lang="nl-NL" dirty="0" err="1">
                <a:solidFill>
                  <a:srgbClr val="0070C0"/>
                </a:solidFill>
              </a:rPr>
              <a:t>Paddestoelen</a:t>
            </a:r>
            <a:r>
              <a:rPr lang="nl-NL" dirty="0">
                <a:solidFill>
                  <a:srgbClr val="0070C0"/>
                </a:solidFill>
              </a:rPr>
              <a:t>, </a:t>
            </a:r>
            <a:r>
              <a:rPr lang="nl-NL" dirty="0" err="1">
                <a:solidFill>
                  <a:srgbClr val="0070C0"/>
                </a:solidFill>
              </a:rPr>
              <a:t>bodemchimmels</a:t>
            </a:r>
            <a:endParaRPr lang="nl-NL" dirty="0">
              <a:solidFill>
                <a:srgbClr val="0070C0"/>
              </a:solidFill>
            </a:endParaRPr>
          </a:p>
          <a:p>
            <a:pPr marL="0" indent="0">
              <a:buNone/>
            </a:pPr>
            <a:endParaRPr lang="nl-NL" dirty="0"/>
          </a:p>
          <a:p>
            <a:r>
              <a:rPr lang="nl-NL" dirty="0"/>
              <a:t>Vormen schimmelpluis of mycelium.</a:t>
            </a:r>
          </a:p>
          <a:p>
            <a:endParaRPr lang="nl-NL" dirty="0"/>
          </a:p>
          <a:p>
            <a:r>
              <a:rPr lang="nl-NL" dirty="0"/>
              <a:t>Voortplanting door sporen</a:t>
            </a:r>
          </a:p>
        </p:txBody>
      </p:sp>
      <p:pic>
        <p:nvPicPr>
          <p:cNvPr id="5" name="Tijdelijke aanduiding voor inhoud 4"/>
          <p:cNvPicPr>
            <a:picLocks noGrp="1" noChangeAspect="1"/>
          </p:cNvPicPr>
          <p:nvPr>
            <p:ph sz="half" idx="2"/>
          </p:nvPr>
        </p:nvPicPr>
        <p:blipFill>
          <a:blip r:embed="rId2"/>
          <a:stretch>
            <a:fillRect/>
          </a:stretch>
        </p:blipFill>
        <p:spPr>
          <a:xfrm>
            <a:off x="7844672" y="155275"/>
            <a:ext cx="3903454" cy="3127199"/>
          </a:xfrm>
          <a:prstGeom prst="rect">
            <a:avLst/>
          </a:prstGeom>
        </p:spPr>
      </p:pic>
      <p:pic>
        <p:nvPicPr>
          <p:cNvPr id="6" name="Afbeelding 5"/>
          <p:cNvPicPr>
            <a:picLocks noChangeAspect="1"/>
          </p:cNvPicPr>
          <p:nvPr/>
        </p:nvPicPr>
        <p:blipFill>
          <a:blip r:embed="rId3"/>
          <a:stretch>
            <a:fillRect/>
          </a:stretch>
        </p:blipFill>
        <p:spPr>
          <a:xfrm>
            <a:off x="7575381" y="3149330"/>
            <a:ext cx="4442036" cy="3534045"/>
          </a:xfrm>
          <a:prstGeom prst="rect">
            <a:avLst/>
          </a:prstGeom>
        </p:spPr>
      </p:pic>
    </p:spTree>
    <p:extLst>
      <p:ext uri="{BB962C8B-B14F-4D97-AF65-F5344CB8AC3E}">
        <p14:creationId xmlns:p14="http://schemas.microsoft.com/office/powerpoint/2010/main" val="8262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1000"/>
                                        <p:tgtEl>
                                          <p:spTgt spid="3">
                                            <p:txEl>
                                              <p:pRg st="8" end="8"/>
                                            </p:txEl>
                                          </p:spTgt>
                                        </p:tgtEl>
                                      </p:cBhvr>
                                    </p:animEffect>
                                    <p:anim calcmode="lin" valueType="num">
                                      <p:cBhvr>
                                        <p:cTn id="3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1000"/>
                                        <p:tgtEl>
                                          <p:spTgt spid="3">
                                            <p:txEl>
                                              <p:pRg st="10" end="10"/>
                                            </p:txEl>
                                          </p:spTgt>
                                        </p:tgtEl>
                                      </p:cBhvr>
                                    </p:animEffect>
                                    <p:anim calcmode="lin" valueType="num">
                                      <p:cBhvr>
                                        <p:cTn id="4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Schade door schimmels</a:t>
            </a:r>
            <a:endParaRPr lang="en-US" dirty="0"/>
          </a:p>
        </p:txBody>
      </p:sp>
      <p:sp>
        <p:nvSpPr>
          <p:cNvPr id="3" name="Tijdelijke aanduiding voor inhoud 2"/>
          <p:cNvSpPr>
            <a:spLocks noGrp="1"/>
          </p:cNvSpPr>
          <p:nvPr>
            <p:ph sz="half" idx="1"/>
          </p:nvPr>
        </p:nvSpPr>
        <p:spPr>
          <a:xfrm>
            <a:off x="838200" y="1825625"/>
            <a:ext cx="5571226" cy="4351338"/>
          </a:xfrm>
        </p:spPr>
        <p:txBody>
          <a:bodyPr>
            <a:normAutofit fontScale="92500" lnSpcReduction="10000"/>
          </a:bodyPr>
          <a:lstStyle/>
          <a:p>
            <a:r>
              <a:rPr lang="nl-NL" dirty="0"/>
              <a:t>Vorming van giftige stoffen</a:t>
            </a:r>
          </a:p>
          <a:p>
            <a:r>
              <a:rPr lang="nl-NL" dirty="0"/>
              <a:t>Afstervend weefsel</a:t>
            </a:r>
          </a:p>
          <a:p>
            <a:r>
              <a:rPr lang="nl-NL" dirty="0"/>
              <a:t>Vlekken op het blad</a:t>
            </a:r>
          </a:p>
          <a:p>
            <a:r>
              <a:rPr lang="nl-NL" dirty="0"/>
              <a:t>Sporenhoopjes op of onder blad (o.a. Roest)</a:t>
            </a:r>
          </a:p>
          <a:p>
            <a:r>
              <a:rPr lang="nl-NL" dirty="0"/>
              <a:t>Gezwellen</a:t>
            </a:r>
          </a:p>
          <a:p>
            <a:r>
              <a:rPr lang="nl-NL" dirty="0"/>
              <a:t>Overmatige wortelgroei</a:t>
            </a:r>
          </a:p>
          <a:p>
            <a:r>
              <a:rPr lang="nl-NL" dirty="0"/>
              <a:t>Wortelrot (o.a. </a:t>
            </a:r>
            <a:r>
              <a:rPr lang="nl-NL" dirty="0" err="1"/>
              <a:t>Pythium</a:t>
            </a:r>
            <a:r>
              <a:rPr lang="nl-NL" dirty="0"/>
              <a:t>)</a:t>
            </a:r>
          </a:p>
          <a:p>
            <a:r>
              <a:rPr lang="nl-NL" dirty="0"/>
              <a:t>Vaatverstoppingen (verwelkingsziekte, iepziekte)</a:t>
            </a:r>
          </a:p>
          <a:p>
            <a:endParaRPr lang="nl-NL" dirty="0"/>
          </a:p>
          <a:p>
            <a:pPr marL="0" indent="0">
              <a:buNone/>
            </a:pPr>
            <a:endParaRPr lang="nl-NL" dirty="0"/>
          </a:p>
          <a:p>
            <a:endParaRPr lang="nl-NL" dirty="0"/>
          </a:p>
          <a:p>
            <a:endParaRPr lang="en-US" dirty="0"/>
          </a:p>
        </p:txBody>
      </p:sp>
      <p:pic>
        <p:nvPicPr>
          <p:cNvPr id="5" name="Tijdelijke aanduiding voor inhoud 4"/>
          <p:cNvPicPr>
            <a:picLocks noGrp="1" noChangeAspect="1"/>
          </p:cNvPicPr>
          <p:nvPr>
            <p:ph sz="half" idx="2"/>
          </p:nvPr>
        </p:nvPicPr>
        <p:blipFill>
          <a:blip r:embed="rId2"/>
          <a:stretch>
            <a:fillRect/>
          </a:stretch>
        </p:blipFill>
        <p:spPr>
          <a:xfrm>
            <a:off x="6787371" y="309563"/>
            <a:ext cx="3295650" cy="2762250"/>
          </a:xfrm>
          <a:prstGeom prst="rect">
            <a:avLst/>
          </a:prstGeom>
        </p:spPr>
      </p:pic>
      <p:pic>
        <p:nvPicPr>
          <p:cNvPr id="6" name="Afbeelding 5"/>
          <p:cNvPicPr>
            <a:picLocks noChangeAspect="1"/>
          </p:cNvPicPr>
          <p:nvPr/>
        </p:nvPicPr>
        <p:blipFill>
          <a:blip r:embed="rId3"/>
          <a:stretch>
            <a:fillRect/>
          </a:stretch>
        </p:blipFill>
        <p:spPr>
          <a:xfrm>
            <a:off x="6304113" y="3959525"/>
            <a:ext cx="3864825" cy="2546590"/>
          </a:xfrm>
          <a:prstGeom prst="rect">
            <a:avLst/>
          </a:prstGeom>
        </p:spPr>
      </p:pic>
    </p:spTree>
    <p:extLst>
      <p:ext uri="{BB962C8B-B14F-4D97-AF65-F5344CB8AC3E}">
        <p14:creationId xmlns:p14="http://schemas.microsoft.com/office/powerpoint/2010/main" val="131080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C6ED4B2-E7F9-4614-B282-A389C1291BE7}"/>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40B1102E-E1E5-42BE-8A62-F0E7CF79F215}"/>
              </a:ext>
            </a:extLst>
          </p:cNvPr>
          <p:cNvSpPr>
            <a:spLocks noGrp="1"/>
          </p:cNvSpPr>
          <p:nvPr>
            <p:ph idx="1"/>
          </p:nvPr>
        </p:nvSpPr>
        <p:spPr/>
        <p:txBody>
          <a:bodyPr>
            <a:normAutofit fontScale="92500"/>
          </a:bodyPr>
          <a:lstStyle/>
          <a:p>
            <a:pPr marL="0" indent="0">
              <a:buNone/>
            </a:pPr>
            <a:r>
              <a:rPr lang="nl-NL" dirty="0"/>
              <a:t>25. Bij schimmels maak je onderscheid tussen parasieten en </a:t>
            </a:r>
            <a:r>
              <a:rPr lang="nl-NL" dirty="0" err="1"/>
              <a:t>saprofieten</a:t>
            </a:r>
            <a:r>
              <a:rPr lang="nl-NL" dirty="0"/>
              <a:t>. Wat is het verschil? Waar heb je in gewassen vooral mee te maken?</a:t>
            </a:r>
          </a:p>
          <a:p>
            <a:pPr marL="0" indent="0">
              <a:buNone/>
            </a:pPr>
            <a:endParaRPr lang="nl-NL" dirty="0" smtClean="0">
              <a:solidFill>
                <a:srgbClr val="FF0000"/>
              </a:solidFill>
            </a:endParaRPr>
          </a:p>
          <a:p>
            <a:pPr marL="0" indent="0">
              <a:buNone/>
            </a:pPr>
            <a:r>
              <a:rPr lang="nl-NL" dirty="0" smtClean="0"/>
              <a:t>26</a:t>
            </a:r>
            <a:r>
              <a:rPr lang="nl-NL" dirty="0"/>
              <a:t>. Onder welke omstandigheden groeien schimmels het snelst?</a:t>
            </a:r>
          </a:p>
          <a:p>
            <a:pPr marL="0" indent="0">
              <a:buNone/>
            </a:pPr>
            <a:endParaRPr lang="nl-NL" dirty="0" smtClean="0">
              <a:solidFill>
                <a:srgbClr val="FF0000"/>
              </a:solidFill>
            </a:endParaRPr>
          </a:p>
          <a:p>
            <a:pPr marL="0" indent="0">
              <a:buNone/>
            </a:pPr>
            <a:r>
              <a:rPr lang="nl-NL" dirty="0" smtClean="0"/>
              <a:t>27</a:t>
            </a:r>
            <a:r>
              <a:rPr lang="nl-NL" dirty="0"/>
              <a:t>. Geef twee voorbeelden van schimmelziektes die vaatbundels verstoppen.</a:t>
            </a:r>
          </a:p>
          <a:p>
            <a:pPr marL="0" indent="0">
              <a:buNone/>
            </a:pPr>
            <a:endParaRPr lang="nl-NL" dirty="0" smtClean="0">
              <a:solidFill>
                <a:srgbClr val="FF0000"/>
              </a:solidFill>
            </a:endParaRPr>
          </a:p>
          <a:p>
            <a:pPr marL="0" indent="0">
              <a:buNone/>
            </a:pPr>
            <a:r>
              <a:rPr lang="nl-NL" dirty="0" smtClean="0"/>
              <a:t>28</a:t>
            </a:r>
            <a:r>
              <a:rPr lang="nl-NL" dirty="0"/>
              <a:t>. In berkenbomen zie je wel eens heksenbezems. Wat zijn dat eigenlijk?</a:t>
            </a:r>
          </a:p>
          <a:p>
            <a:pPr marL="0" indent="0">
              <a:buNone/>
            </a:pPr>
            <a:endParaRPr lang="nl-NL" dirty="0">
              <a:solidFill>
                <a:srgbClr val="FF0000"/>
              </a:solidFill>
            </a:endParaRPr>
          </a:p>
        </p:txBody>
      </p:sp>
    </p:spTree>
    <p:extLst>
      <p:ext uri="{BB962C8B-B14F-4D97-AF65-F5344CB8AC3E}">
        <p14:creationId xmlns:p14="http://schemas.microsoft.com/office/powerpoint/2010/main" val="412619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Bacteriën </a:t>
            </a:r>
            <a:endParaRPr lang="en-US" dirty="0"/>
          </a:p>
        </p:txBody>
      </p:sp>
      <p:sp>
        <p:nvSpPr>
          <p:cNvPr id="3" name="Tijdelijke aanduiding voor inhoud 2"/>
          <p:cNvSpPr>
            <a:spLocks noGrp="1"/>
          </p:cNvSpPr>
          <p:nvPr>
            <p:ph sz="half" idx="1"/>
          </p:nvPr>
        </p:nvSpPr>
        <p:spPr>
          <a:xfrm>
            <a:off x="838199" y="1799746"/>
            <a:ext cx="6875015" cy="4720670"/>
          </a:xfrm>
        </p:spPr>
        <p:txBody>
          <a:bodyPr>
            <a:normAutofit fontScale="92500"/>
          </a:bodyPr>
          <a:lstStyle/>
          <a:p>
            <a:r>
              <a:rPr lang="nl-NL" dirty="0"/>
              <a:t>Eencelligen zonder celkern en zonder bladgroen</a:t>
            </a:r>
          </a:p>
          <a:p>
            <a:r>
              <a:rPr lang="nl-NL" dirty="0"/>
              <a:t>Infectie door bestaande openingen in plant</a:t>
            </a:r>
          </a:p>
          <a:p>
            <a:r>
              <a:rPr lang="nl-NL" dirty="0"/>
              <a:t>Incubatietijd – tijd tussen binnendringen en zichtbare ziekteverschijnselen</a:t>
            </a:r>
          </a:p>
          <a:p>
            <a:r>
              <a:rPr lang="nl-NL" dirty="0"/>
              <a:t>Vooral bij warme en vochtige omstandigheden</a:t>
            </a:r>
          </a:p>
          <a:p>
            <a:pPr marL="0" indent="0">
              <a:buNone/>
            </a:pPr>
            <a:endParaRPr lang="nl-NL" dirty="0"/>
          </a:p>
          <a:p>
            <a:pPr marL="0" indent="0">
              <a:buNone/>
            </a:pPr>
            <a:r>
              <a:rPr lang="nl-NL" dirty="0"/>
              <a:t>Ziektebeelden</a:t>
            </a:r>
          </a:p>
          <a:p>
            <a:r>
              <a:rPr lang="nl-NL" dirty="0" err="1"/>
              <a:t>Verslijming</a:t>
            </a:r>
            <a:r>
              <a:rPr lang="nl-NL" dirty="0"/>
              <a:t>, verrotting, verstopping vaatbundels</a:t>
            </a:r>
          </a:p>
          <a:p>
            <a:r>
              <a:rPr lang="nl-NL" dirty="0"/>
              <a:t>Woekeringen en tumoren</a:t>
            </a:r>
          </a:p>
        </p:txBody>
      </p:sp>
      <p:pic>
        <p:nvPicPr>
          <p:cNvPr id="5" name="Tijdelijke aanduiding voor inhoud 4"/>
          <p:cNvPicPr>
            <a:picLocks noGrp="1" noChangeAspect="1"/>
          </p:cNvPicPr>
          <p:nvPr>
            <p:ph sz="half" idx="2"/>
          </p:nvPr>
        </p:nvPicPr>
        <p:blipFill>
          <a:blip r:embed="rId2"/>
          <a:stretch>
            <a:fillRect/>
          </a:stretch>
        </p:blipFill>
        <p:spPr>
          <a:xfrm>
            <a:off x="8120856" y="335517"/>
            <a:ext cx="3457575" cy="2628900"/>
          </a:xfrm>
          <a:prstGeom prst="rect">
            <a:avLst/>
          </a:prstGeom>
        </p:spPr>
      </p:pic>
      <p:pic>
        <p:nvPicPr>
          <p:cNvPr id="6" name="Afbeelding 5"/>
          <p:cNvPicPr>
            <a:picLocks noChangeAspect="1"/>
          </p:cNvPicPr>
          <p:nvPr/>
        </p:nvPicPr>
        <p:blipFill rotWithShape="1">
          <a:blip r:embed="rId3"/>
          <a:srcRect b="20648"/>
          <a:stretch/>
        </p:blipFill>
        <p:spPr>
          <a:xfrm>
            <a:off x="8120856" y="2927183"/>
            <a:ext cx="3948112" cy="3223901"/>
          </a:xfrm>
          <a:prstGeom prst="rect">
            <a:avLst/>
          </a:prstGeom>
        </p:spPr>
      </p:pic>
      <p:sp>
        <p:nvSpPr>
          <p:cNvPr id="4" name="Tekstvak 3">
            <a:extLst>
              <a:ext uri="{FF2B5EF4-FFF2-40B4-BE49-F238E27FC236}">
                <a16:creationId xmlns:a16="http://schemas.microsoft.com/office/drawing/2014/main" id="{4871519B-F34C-408A-9746-AEE9810D325B}"/>
              </a:ext>
            </a:extLst>
          </p:cNvPr>
          <p:cNvSpPr txBox="1"/>
          <p:nvPr/>
        </p:nvSpPr>
        <p:spPr>
          <a:xfrm>
            <a:off x="8428382" y="6151084"/>
            <a:ext cx="2925418" cy="369332"/>
          </a:xfrm>
          <a:prstGeom prst="rect">
            <a:avLst/>
          </a:prstGeom>
          <a:solidFill>
            <a:schemeClr val="bg1"/>
          </a:solidFill>
        </p:spPr>
        <p:txBody>
          <a:bodyPr wrap="square" rtlCol="0">
            <a:spAutoFit/>
          </a:bodyPr>
          <a:lstStyle/>
          <a:p>
            <a:r>
              <a:rPr lang="nl-NL" dirty="0" err="1"/>
              <a:t>kastanjebloedingsziekte</a:t>
            </a:r>
            <a:endParaRPr lang="nl-NL" dirty="0"/>
          </a:p>
        </p:txBody>
      </p:sp>
    </p:spTree>
    <p:extLst>
      <p:ext uri="{BB962C8B-B14F-4D97-AF65-F5344CB8AC3E}">
        <p14:creationId xmlns:p14="http://schemas.microsoft.com/office/powerpoint/2010/main" val="170303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anim calcmode="lin" valueType="num">
                                      <p:cBhvr>
                                        <p:cTn id="4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0190F53-8B58-4F12-8C83-EDE3E65B96F9}"/>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806DC945-E847-43E6-ADFC-0AD4853C1EF9}"/>
              </a:ext>
            </a:extLst>
          </p:cNvPr>
          <p:cNvSpPr>
            <a:spLocks noGrp="1"/>
          </p:cNvSpPr>
          <p:nvPr>
            <p:ph idx="1"/>
          </p:nvPr>
        </p:nvSpPr>
        <p:spPr/>
        <p:txBody>
          <a:bodyPr/>
          <a:lstStyle/>
          <a:p>
            <a:pPr marL="0" indent="0">
              <a:buNone/>
            </a:pPr>
            <a:r>
              <a:rPr lang="nl-NL" dirty="0"/>
              <a:t>29. Wat is het verschil tussen bacteriën en gewone planten?</a:t>
            </a:r>
          </a:p>
          <a:p>
            <a:pPr marL="0" indent="0">
              <a:buNone/>
            </a:pPr>
            <a:endParaRPr lang="nl-NL" dirty="0" smtClean="0">
              <a:solidFill>
                <a:srgbClr val="FF0000"/>
              </a:solidFill>
            </a:endParaRPr>
          </a:p>
          <a:p>
            <a:pPr marL="0" indent="0">
              <a:buNone/>
            </a:pPr>
            <a:r>
              <a:rPr lang="nl-NL" dirty="0" smtClean="0"/>
              <a:t>30</a:t>
            </a:r>
            <a:r>
              <a:rPr lang="nl-NL" dirty="0"/>
              <a:t>. Wat wordt bedoeld met de incubatietijd van een ziekte?</a:t>
            </a:r>
          </a:p>
          <a:p>
            <a:pPr marL="0" indent="0">
              <a:buNone/>
            </a:pPr>
            <a:endParaRPr lang="nl-NL" dirty="0" smtClean="0">
              <a:solidFill>
                <a:srgbClr val="FF0000"/>
              </a:solidFill>
            </a:endParaRPr>
          </a:p>
          <a:p>
            <a:pPr marL="0" indent="0">
              <a:buNone/>
            </a:pPr>
            <a:r>
              <a:rPr lang="nl-NL" dirty="0" smtClean="0"/>
              <a:t>31</a:t>
            </a:r>
            <a:r>
              <a:rPr lang="nl-NL" dirty="0"/>
              <a:t>. Wat zijn de verschijnselen van bacterievuur in appel en peer?</a:t>
            </a:r>
          </a:p>
          <a:p>
            <a:pPr marL="0" indent="0">
              <a:buNone/>
            </a:pPr>
            <a:endParaRPr lang="nl-NL" dirty="0">
              <a:solidFill>
                <a:srgbClr val="FF0000"/>
              </a:solidFill>
            </a:endParaRPr>
          </a:p>
        </p:txBody>
      </p:sp>
    </p:spTree>
    <p:extLst>
      <p:ext uri="{BB962C8B-B14F-4D97-AF65-F5344CB8AC3E}">
        <p14:creationId xmlns:p14="http://schemas.microsoft.com/office/powerpoint/2010/main" val="40080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nl-NL" dirty="0"/>
              <a:t>virussen</a:t>
            </a:r>
            <a:endParaRPr lang="en-US" dirty="0"/>
          </a:p>
        </p:txBody>
      </p:sp>
      <p:sp>
        <p:nvSpPr>
          <p:cNvPr id="11" name="Tijdelijke aanduiding voor inhoud 10"/>
          <p:cNvSpPr>
            <a:spLocks noGrp="1"/>
          </p:cNvSpPr>
          <p:nvPr>
            <p:ph sz="half" idx="1"/>
          </p:nvPr>
        </p:nvSpPr>
        <p:spPr/>
        <p:txBody>
          <a:bodyPr>
            <a:normAutofit fontScale="92500" lnSpcReduction="10000"/>
          </a:bodyPr>
          <a:lstStyle/>
          <a:p>
            <a:r>
              <a:rPr lang="nl-NL" dirty="0"/>
              <a:t>Bestaan uit eiwitdeeltjes, die de stofwisseling van mens, plant en dier verstoren</a:t>
            </a:r>
          </a:p>
          <a:p>
            <a:r>
              <a:rPr lang="nl-NL" dirty="0"/>
              <a:t>Hebben levende cellen nodig voor vermeerdering</a:t>
            </a:r>
          </a:p>
          <a:p>
            <a:endParaRPr lang="nl-NL" dirty="0"/>
          </a:p>
          <a:p>
            <a:r>
              <a:rPr lang="nl-NL" dirty="0"/>
              <a:t>Verschijnselen:</a:t>
            </a:r>
          </a:p>
          <a:p>
            <a:pPr lvl="1"/>
            <a:r>
              <a:rPr lang="nl-NL" dirty="0"/>
              <a:t>Dwerggroei</a:t>
            </a:r>
          </a:p>
          <a:p>
            <a:pPr lvl="1"/>
            <a:r>
              <a:rPr lang="nl-NL" dirty="0"/>
              <a:t>Chlorose (</a:t>
            </a:r>
            <a:r>
              <a:rPr lang="nl-NL" dirty="0" err="1"/>
              <a:t>verbelking</a:t>
            </a:r>
            <a:r>
              <a:rPr lang="nl-NL" dirty="0"/>
              <a:t>)</a:t>
            </a:r>
          </a:p>
          <a:p>
            <a:pPr lvl="1"/>
            <a:r>
              <a:rPr lang="nl-NL" dirty="0"/>
              <a:t>Mozaïek</a:t>
            </a:r>
          </a:p>
          <a:p>
            <a:pPr lvl="1"/>
            <a:r>
              <a:rPr lang="nl-NL" dirty="0"/>
              <a:t>Bont</a:t>
            </a:r>
          </a:p>
          <a:p>
            <a:pPr lvl="1"/>
            <a:r>
              <a:rPr lang="nl-NL" dirty="0"/>
              <a:t>Vervorming blad</a:t>
            </a:r>
            <a:endParaRPr lang="en-US" dirty="0"/>
          </a:p>
        </p:txBody>
      </p:sp>
      <p:pic>
        <p:nvPicPr>
          <p:cNvPr id="13" name="Tijdelijke aanduiding voor inhoud 12"/>
          <p:cNvPicPr>
            <a:picLocks noGrp="1" noChangeAspect="1"/>
          </p:cNvPicPr>
          <p:nvPr>
            <p:ph sz="half" idx="2"/>
          </p:nvPr>
        </p:nvPicPr>
        <p:blipFill>
          <a:blip r:embed="rId2"/>
          <a:stretch>
            <a:fillRect/>
          </a:stretch>
        </p:blipFill>
        <p:spPr>
          <a:xfrm>
            <a:off x="7048141" y="301625"/>
            <a:ext cx="3619500" cy="3048000"/>
          </a:xfrm>
          <a:prstGeom prst="rect">
            <a:avLst/>
          </a:prstGeom>
        </p:spPr>
      </p:pic>
      <p:pic>
        <p:nvPicPr>
          <p:cNvPr id="14" name="Afbeelding 13"/>
          <p:cNvPicPr>
            <a:picLocks noChangeAspect="1"/>
          </p:cNvPicPr>
          <p:nvPr/>
        </p:nvPicPr>
        <p:blipFill>
          <a:blip r:embed="rId3"/>
          <a:stretch>
            <a:fillRect/>
          </a:stretch>
        </p:blipFill>
        <p:spPr>
          <a:xfrm>
            <a:off x="7048141" y="3597933"/>
            <a:ext cx="3467100" cy="2819400"/>
          </a:xfrm>
          <a:prstGeom prst="rect">
            <a:avLst/>
          </a:prstGeom>
        </p:spPr>
      </p:pic>
    </p:spTree>
    <p:extLst>
      <p:ext uri="{BB962C8B-B14F-4D97-AF65-F5344CB8AC3E}">
        <p14:creationId xmlns:p14="http://schemas.microsoft.com/office/powerpoint/2010/main" val="10563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3" end="3"/>
                                            </p:txEl>
                                          </p:spTgt>
                                        </p:tgtEl>
                                        <p:attrNameLst>
                                          <p:attrName>style.visibility</p:attrName>
                                        </p:attrNameLst>
                                      </p:cBhvr>
                                      <p:to>
                                        <p:strVal val="visible"/>
                                      </p:to>
                                    </p:set>
                                    <p:animEffect transition="in" filter="fade">
                                      <p:cBhvr>
                                        <p:cTn id="14" dur="1000"/>
                                        <p:tgtEl>
                                          <p:spTgt spid="11">
                                            <p:txEl>
                                              <p:pRg st="3" end="3"/>
                                            </p:txEl>
                                          </p:spTgt>
                                        </p:tgtEl>
                                      </p:cBhvr>
                                    </p:animEffect>
                                    <p:anim calcmode="lin" valueType="num">
                                      <p:cBhvr>
                                        <p:cTn id="1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5" end="5"/>
                                            </p:txEl>
                                          </p:spTgt>
                                        </p:tgtEl>
                                        <p:attrNameLst>
                                          <p:attrName>style.visibility</p:attrName>
                                        </p:attrNameLst>
                                      </p:cBhvr>
                                      <p:to>
                                        <p:strVal val="visible"/>
                                      </p:to>
                                    </p:set>
                                    <p:animEffect transition="in" filter="fade">
                                      <p:cBhvr>
                                        <p:cTn id="28" dur="1000"/>
                                        <p:tgtEl>
                                          <p:spTgt spid="11">
                                            <p:txEl>
                                              <p:pRg st="5" end="5"/>
                                            </p:txEl>
                                          </p:spTgt>
                                        </p:tgtEl>
                                      </p:cBhvr>
                                    </p:animEffect>
                                    <p:anim calcmode="lin" valueType="num">
                                      <p:cBhvr>
                                        <p:cTn id="29"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Effect transition="in" filter="fade">
                                      <p:cBhvr>
                                        <p:cTn id="35" dur="1000"/>
                                        <p:tgtEl>
                                          <p:spTgt spid="11">
                                            <p:txEl>
                                              <p:pRg st="6" end="6"/>
                                            </p:txEl>
                                          </p:spTgt>
                                        </p:tgtEl>
                                      </p:cBhvr>
                                    </p:animEffect>
                                    <p:anim calcmode="lin" valueType="num">
                                      <p:cBhvr>
                                        <p:cTn id="36"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fade">
                                      <p:cBhvr>
                                        <p:cTn id="42" dur="1000"/>
                                        <p:tgtEl>
                                          <p:spTgt spid="11">
                                            <p:txEl>
                                              <p:pRg st="7" end="7"/>
                                            </p:txEl>
                                          </p:spTgt>
                                        </p:tgtEl>
                                      </p:cBhvr>
                                    </p:animEffect>
                                    <p:anim calcmode="lin" valueType="num">
                                      <p:cBhvr>
                                        <p:cTn id="43"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8" end="8"/>
                                            </p:txEl>
                                          </p:spTgt>
                                        </p:tgtEl>
                                        <p:attrNameLst>
                                          <p:attrName>style.visibility</p:attrName>
                                        </p:attrNameLst>
                                      </p:cBhvr>
                                      <p:to>
                                        <p:strVal val="visible"/>
                                      </p:to>
                                    </p:set>
                                    <p:animEffect transition="in" filter="fade">
                                      <p:cBhvr>
                                        <p:cTn id="49" dur="1000"/>
                                        <p:tgtEl>
                                          <p:spTgt spid="11">
                                            <p:txEl>
                                              <p:pRg st="8" end="8"/>
                                            </p:txEl>
                                          </p:spTgt>
                                        </p:tgtEl>
                                      </p:cBhvr>
                                    </p:animEffect>
                                    <p:anim calcmode="lin" valueType="num">
                                      <p:cBhvr>
                                        <p:cTn id="50"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8623" y="810721"/>
            <a:ext cx="6514353" cy="473976"/>
          </a:xfrm>
          <a:prstGeom prst="rect">
            <a:avLst/>
          </a:prstGeom>
          <a:noFill/>
        </p:spPr>
        <p:txBody>
          <a:bodyPr wrap="square" rtlCol="0">
            <a:spAutoFit/>
          </a:bodyPr>
          <a:lstStyle/>
          <a:p>
            <a:pPr defTabSz="457200">
              <a:lnSpc>
                <a:spcPct val="120000"/>
              </a:lnSpc>
              <a:defRPr/>
            </a:pPr>
            <a:endParaRPr lang="en-US" sz="900" dirty="0">
              <a:latin typeface="Arial"/>
              <a:cs typeface="Arial"/>
            </a:endParaRPr>
          </a:p>
          <a:p>
            <a:endParaRPr lang="en-US" sz="1400" dirty="0"/>
          </a:p>
        </p:txBody>
      </p:sp>
      <p:pic>
        <p:nvPicPr>
          <p:cNvPr id="9" name="Afbeelding 8"/>
          <p:cNvPicPr>
            <a:picLocks noChangeAspect="1"/>
          </p:cNvPicPr>
          <p:nvPr/>
        </p:nvPicPr>
        <p:blipFill>
          <a:blip r:embed="rId2"/>
          <a:stretch>
            <a:fillRect/>
          </a:stretch>
        </p:blipFill>
        <p:spPr>
          <a:xfrm>
            <a:off x="1997813" y="438687"/>
            <a:ext cx="4342736" cy="55178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kstvak 10"/>
          <p:cNvSpPr txBox="1"/>
          <p:nvPr/>
        </p:nvSpPr>
        <p:spPr>
          <a:xfrm>
            <a:off x="7087528" y="1627542"/>
            <a:ext cx="2551814" cy="1600438"/>
          </a:xfrm>
          <a:prstGeom prst="rect">
            <a:avLst/>
          </a:prstGeom>
          <a:noFill/>
        </p:spPr>
        <p:txBody>
          <a:bodyPr wrap="square" rtlCol="0">
            <a:spAutoFit/>
          </a:bodyPr>
          <a:lstStyle/>
          <a:p>
            <a:r>
              <a:rPr lang="nl-NL" sz="2000" b="1" dirty="0"/>
              <a:t>Wekelijkse controle</a:t>
            </a:r>
          </a:p>
          <a:p>
            <a:endParaRPr lang="nl-NL" dirty="0"/>
          </a:p>
          <a:p>
            <a:pPr marL="285750" indent="-285750">
              <a:buFont typeface="Wingdings" panose="05000000000000000000" pitchFamily="2" charset="2"/>
              <a:buChar char="Ø"/>
            </a:pPr>
            <a:r>
              <a:rPr lang="nl-NL" sz="2000" dirty="0"/>
              <a:t>Oranje  = </a:t>
            </a:r>
            <a:r>
              <a:rPr lang="nl-NL" sz="2000" dirty="0" err="1"/>
              <a:t>Botrytis</a:t>
            </a:r>
            <a:endParaRPr lang="nl-NL" sz="2000" dirty="0"/>
          </a:p>
          <a:p>
            <a:pPr marL="285750" indent="-285750">
              <a:buFont typeface="Wingdings" panose="05000000000000000000" pitchFamily="2" charset="2"/>
              <a:buChar char="Ø"/>
            </a:pPr>
            <a:r>
              <a:rPr lang="nl-NL" sz="2000" dirty="0"/>
              <a:t>Groen   = Luis</a:t>
            </a:r>
          </a:p>
          <a:p>
            <a:pPr marL="285750" indent="-285750">
              <a:buFont typeface="Wingdings" panose="05000000000000000000" pitchFamily="2" charset="2"/>
              <a:buChar char="Ø"/>
            </a:pPr>
            <a:r>
              <a:rPr lang="nl-NL" sz="2000" dirty="0"/>
              <a:t>Trips      = Geel</a:t>
            </a:r>
          </a:p>
        </p:txBody>
      </p:sp>
    </p:spTree>
    <p:extLst>
      <p:ext uri="{BB962C8B-B14F-4D97-AF65-F5344CB8AC3E}">
        <p14:creationId xmlns:p14="http://schemas.microsoft.com/office/powerpoint/2010/main" val="162334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1000"/>
                                        <p:tgtEl>
                                          <p:spTgt spid="11">
                                            <p:txEl>
                                              <p:pRg st="2" end="2"/>
                                            </p:txEl>
                                          </p:spTgt>
                                        </p:tgtEl>
                                      </p:cBhvr>
                                    </p:animEffect>
                                    <p:anim calcmode="lin" valueType="num">
                                      <p:cBhvr>
                                        <p:cTn id="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3" end="3"/>
                                            </p:txEl>
                                          </p:spTgt>
                                        </p:tgtEl>
                                        <p:attrNameLst>
                                          <p:attrName>style.visibility</p:attrName>
                                        </p:attrNameLst>
                                      </p:cBhvr>
                                      <p:to>
                                        <p:strVal val="visible"/>
                                      </p:to>
                                    </p:set>
                                    <p:animEffect transition="in" filter="fade">
                                      <p:cBhvr>
                                        <p:cTn id="14" dur="1000"/>
                                        <p:tgtEl>
                                          <p:spTgt spid="11">
                                            <p:txEl>
                                              <p:pRg st="3" end="3"/>
                                            </p:txEl>
                                          </p:spTgt>
                                        </p:tgtEl>
                                      </p:cBhvr>
                                    </p:animEffect>
                                    <p:anim calcmode="lin" valueType="num">
                                      <p:cBhvr>
                                        <p:cTn id="1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Overdracht virus</a:t>
            </a:r>
            <a:endParaRPr lang="en-US" dirty="0"/>
          </a:p>
        </p:txBody>
      </p:sp>
      <p:sp>
        <p:nvSpPr>
          <p:cNvPr id="3" name="Tijdelijke aanduiding voor inhoud 2"/>
          <p:cNvSpPr>
            <a:spLocks noGrp="1"/>
          </p:cNvSpPr>
          <p:nvPr>
            <p:ph sz="half" idx="1"/>
          </p:nvPr>
        </p:nvSpPr>
        <p:spPr/>
        <p:txBody>
          <a:bodyPr/>
          <a:lstStyle/>
          <a:p>
            <a:r>
              <a:rPr lang="nl-NL" dirty="0"/>
              <a:t>Vegetatieve vermeerdering</a:t>
            </a:r>
          </a:p>
          <a:p>
            <a:pPr lvl="1"/>
            <a:r>
              <a:rPr lang="nl-NL" dirty="0">
                <a:solidFill>
                  <a:srgbClr val="0070C0"/>
                </a:solidFill>
              </a:rPr>
              <a:t>Stekken, enten, bollen, knollen </a:t>
            </a:r>
            <a:r>
              <a:rPr lang="nl-NL" dirty="0" err="1">
                <a:solidFill>
                  <a:srgbClr val="0070C0"/>
                </a:solidFill>
              </a:rPr>
              <a:t>etc</a:t>
            </a:r>
            <a:endParaRPr lang="nl-NL" dirty="0">
              <a:solidFill>
                <a:srgbClr val="0070C0"/>
              </a:solidFill>
            </a:endParaRPr>
          </a:p>
          <a:p>
            <a:r>
              <a:rPr lang="nl-NL" dirty="0"/>
              <a:t>Schuren van planten</a:t>
            </a:r>
          </a:p>
          <a:p>
            <a:r>
              <a:rPr lang="nl-NL" dirty="0"/>
              <a:t>Door insecten</a:t>
            </a:r>
          </a:p>
          <a:p>
            <a:pPr lvl="1"/>
            <a:r>
              <a:rPr lang="nl-NL" dirty="0"/>
              <a:t>Bladluizen, witte vlieg</a:t>
            </a:r>
          </a:p>
          <a:p>
            <a:r>
              <a:rPr lang="nl-NL" dirty="0"/>
              <a:t>Door menselijk handelen:</a:t>
            </a:r>
          </a:p>
          <a:p>
            <a:pPr lvl="1"/>
            <a:r>
              <a:rPr lang="nl-NL" dirty="0">
                <a:solidFill>
                  <a:srgbClr val="0070C0"/>
                </a:solidFill>
              </a:rPr>
              <a:t>Oogstmesjes, gereedschap, kleding</a:t>
            </a:r>
          </a:p>
        </p:txBody>
      </p:sp>
      <p:pic>
        <p:nvPicPr>
          <p:cNvPr id="5" name="Tijdelijke aanduiding voor inhoud 4"/>
          <p:cNvPicPr>
            <a:picLocks noGrp="1" noChangeAspect="1"/>
          </p:cNvPicPr>
          <p:nvPr>
            <p:ph sz="half" idx="2"/>
          </p:nvPr>
        </p:nvPicPr>
        <p:blipFill>
          <a:blip r:embed="rId2"/>
          <a:stretch>
            <a:fillRect/>
          </a:stretch>
        </p:blipFill>
        <p:spPr>
          <a:xfrm>
            <a:off x="7142672" y="266744"/>
            <a:ext cx="3960962" cy="2939998"/>
          </a:xfrm>
          <a:prstGeom prst="rect">
            <a:avLst/>
          </a:prstGeom>
        </p:spPr>
      </p:pic>
      <p:pic>
        <p:nvPicPr>
          <p:cNvPr id="6" name="Afbeelding 5"/>
          <p:cNvPicPr>
            <a:picLocks noChangeAspect="1"/>
          </p:cNvPicPr>
          <p:nvPr/>
        </p:nvPicPr>
        <p:blipFill>
          <a:blip r:embed="rId3"/>
          <a:stretch>
            <a:fillRect/>
          </a:stretch>
        </p:blipFill>
        <p:spPr>
          <a:xfrm>
            <a:off x="7142672" y="3479052"/>
            <a:ext cx="3960962" cy="2970721"/>
          </a:xfrm>
          <a:prstGeom prst="rect">
            <a:avLst/>
          </a:prstGeom>
        </p:spPr>
      </p:pic>
      <p:sp>
        <p:nvSpPr>
          <p:cNvPr id="4" name="Tekstvak 3">
            <a:extLst>
              <a:ext uri="{FF2B5EF4-FFF2-40B4-BE49-F238E27FC236}">
                <a16:creationId xmlns:a16="http://schemas.microsoft.com/office/drawing/2014/main" id="{7E42BF5C-028C-40F5-A9FD-FFCC28098EA4}"/>
              </a:ext>
            </a:extLst>
          </p:cNvPr>
          <p:cNvSpPr txBox="1"/>
          <p:nvPr/>
        </p:nvSpPr>
        <p:spPr>
          <a:xfrm>
            <a:off x="7142672" y="6449773"/>
            <a:ext cx="1854034" cy="369332"/>
          </a:xfrm>
          <a:prstGeom prst="rect">
            <a:avLst/>
          </a:prstGeom>
          <a:noFill/>
        </p:spPr>
        <p:txBody>
          <a:bodyPr wrap="none" rtlCol="0">
            <a:spAutoFit/>
          </a:bodyPr>
          <a:lstStyle/>
          <a:p>
            <a:r>
              <a:rPr lang="nl-NL" dirty="0"/>
              <a:t>Witte vlieg en luis</a:t>
            </a:r>
          </a:p>
        </p:txBody>
      </p:sp>
    </p:spTree>
    <p:extLst>
      <p:ext uri="{BB962C8B-B14F-4D97-AF65-F5344CB8AC3E}">
        <p14:creationId xmlns:p14="http://schemas.microsoft.com/office/powerpoint/2010/main" val="284697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34AFCDF-6725-47D5-84F2-737A455C4720}"/>
              </a:ext>
            </a:extLst>
          </p:cNvPr>
          <p:cNvSpPr>
            <a:spLocks noGrp="1"/>
          </p:cNvSpPr>
          <p:nvPr>
            <p:ph type="title"/>
          </p:nvPr>
        </p:nvSpPr>
        <p:spPr/>
        <p:txBody>
          <a:bodyPr/>
          <a:lstStyle/>
          <a:p>
            <a:r>
              <a:rPr lang="nl-NL" dirty="0"/>
              <a:t>Bestrijding van virussen</a:t>
            </a:r>
          </a:p>
        </p:txBody>
      </p:sp>
      <p:sp>
        <p:nvSpPr>
          <p:cNvPr id="6" name="Tijdelijke aanduiding voor inhoud 5">
            <a:extLst>
              <a:ext uri="{FF2B5EF4-FFF2-40B4-BE49-F238E27FC236}">
                <a16:creationId xmlns:a16="http://schemas.microsoft.com/office/drawing/2014/main" id="{064F013D-2AD3-442B-8CC1-48D5387D3D36}"/>
              </a:ext>
            </a:extLst>
          </p:cNvPr>
          <p:cNvSpPr>
            <a:spLocks noGrp="1"/>
          </p:cNvSpPr>
          <p:nvPr>
            <p:ph idx="1"/>
          </p:nvPr>
        </p:nvSpPr>
        <p:spPr/>
        <p:txBody>
          <a:bodyPr/>
          <a:lstStyle/>
          <a:p>
            <a:r>
              <a:rPr lang="nl-NL" dirty="0"/>
              <a:t>Ontsmetten van gereedschap</a:t>
            </a:r>
          </a:p>
          <a:p>
            <a:r>
              <a:rPr lang="nl-NL" dirty="0"/>
              <a:t>Persoonlijke hygiëne</a:t>
            </a:r>
          </a:p>
          <a:p>
            <a:r>
              <a:rPr lang="nl-NL" dirty="0"/>
              <a:t>Verwijderen van zieke planten</a:t>
            </a:r>
          </a:p>
          <a:p>
            <a:endParaRPr lang="nl-NL" dirty="0"/>
          </a:p>
          <a:p>
            <a:r>
              <a:rPr lang="nl-NL" dirty="0"/>
              <a:t>Gebruik magere melk waarmee gereedschap en handen worden ontsmet bij het werken met planten. </a:t>
            </a:r>
          </a:p>
          <a:p>
            <a:r>
              <a:rPr lang="nl-NL" dirty="0"/>
              <a:t>Gebruik speciale oogstmesjes</a:t>
            </a:r>
          </a:p>
          <a:p>
            <a:r>
              <a:rPr lang="nl-NL" dirty="0"/>
              <a:t>Paraffine olie (of minerale olie) om overdracht van virussen door vectoren te voorkomen</a:t>
            </a:r>
          </a:p>
        </p:txBody>
      </p:sp>
    </p:spTree>
    <p:extLst>
      <p:ext uri="{BB962C8B-B14F-4D97-AF65-F5344CB8AC3E}">
        <p14:creationId xmlns:p14="http://schemas.microsoft.com/office/powerpoint/2010/main" val="162270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1000"/>
                                        <p:tgtEl>
                                          <p:spTgt spid="6">
                                            <p:txEl>
                                              <p:pRg st="4" end="4"/>
                                            </p:txEl>
                                          </p:spTgt>
                                        </p:tgtEl>
                                      </p:cBhvr>
                                    </p:animEffect>
                                    <p:anim calcmode="lin" valueType="num">
                                      <p:cBhvr>
                                        <p:cTn id="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5" end="5"/>
                                            </p:txEl>
                                          </p:spTgt>
                                        </p:tgtEl>
                                        <p:attrNameLst>
                                          <p:attrName>style.visibility</p:attrName>
                                        </p:attrNameLst>
                                      </p:cBhvr>
                                      <p:to>
                                        <p:strVal val="visible"/>
                                      </p:to>
                                    </p:set>
                                    <p:animEffect transition="in" filter="fade">
                                      <p:cBhvr>
                                        <p:cTn id="14" dur="1000"/>
                                        <p:tgtEl>
                                          <p:spTgt spid="6">
                                            <p:txEl>
                                              <p:pRg st="5" end="5"/>
                                            </p:txEl>
                                          </p:spTgt>
                                        </p:tgtEl>
                                      </p:cBhvr>
                                    </p:animEffect>
                                    <p:anim calcmode="lin" valueType="num">
                                      <p:cBhvr>
                                        <p:cTn id="1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fade">
                                      <p:cBhvr>
                                        <p:cTn id="21" dur="1000"/>
                                        <p:tgtEl>
                                          <p:spTgt spid="6">
                                            <p:txEl>
                                              <p:pRg st="6" end="6"/>
                                            </p:txEl>
                                          </p:spTgt>
                                        </p:tgtEl>
                                      </p:cBhvr>
                                    </p:animEffect>
                                    <p:anim calcmode="lin" valueType="num">
                                      <p:cBhvr>
                                        <p:cTn id="2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98F08-809D-43E8-80F9-BE5947F9971D}"/>
              </a:ext>
            </a:extLst>
          </p:cNvPr>
          <p:cNvSpPr>
            <a:spLocks noGrp="1"/>
          </p:cNvSpPr>
          <p:nvPr>
            <p:ph type="title"/>
          </p:nvPr>
        </p:nvSpPr>
        <p:spPr/>
        <p:txBody>
          <a:bodyPr/>
          <a:lstStyle/>
          <a:p>
            <a:r>
              <a:rPr lang="nl-NL" dirty="0"/>
              <a:t>Vragen </a:t>
            </a:r>
          </a:p>
        </p:txBody>
      </p:sp>
      <p:sp>
        <p:nvSpPr>
          <p:cNvPr id="3" name="Tijdelijke aanduiding voor inhoud 2">
            <a:extLst>
              <a:ext uri="{FF2B5EF4-FFF2-40B4-BE49-F238E27FC236}">
                <a16:creationId xmlns:a16="http://schemas.microsoft.com/office/drawing/2014/main" id="{BF00F6FC-A23B-4AD0-B244-06123AF41F5D}"/>
              </a:ext>
            </a:extLst>
          </p:cNvPr>
          <p:cNvSpPr>
            <a:spLocks noGrp="1"/>
          </p:cNvSpPr>
          <p:nvPr>
            <p:ph idx="1"/>
          </p:nvPr>
        </p:nvSpPr>
        <p:spPr/>
        <p:txBody>
          <a:bodyPr>
            <a:normAutofit lnSpcReduction="10000"/>
          </a:bodyPr>
          <a:lstStyle/>
          <a:p>
            <a:pPr marL="0" indent="0">
              <a:buNone/>
            </a:pPr>
            <a:r>
              <a:rPr lang="nl-NL" dirty="0"/>
              <a:t>32. Wat wordt bedoeld met vegetatieve vermeerdering?</a:t>
            </a:r>
          </a:p>
          <a:p>
            <a:pPr marL="0" indent="0">
              <a:buNone/>
            </a:pPr>
            <a:endParaRPr lang="nl-NL" dirty="0" smtClean="0">
              <a:solidFill>
                <a:srgbClr val="FF0000"/>
              </a:solidFill>
            </a:endParaRPr>
          </a:p>
          <a:p>
            <a:pPr marL="0" indent="0">
              <a:buNone/>
            </a:pPr>
            <a:r>
              <a:rPr lang="nl-NL" dirty="0" smtClean="0"/>
              <a:t>33</a:t>
            </a:r>
            <a:r>
              <a:rPr lang="nl-NL" dirty="0"/>
              <a:t>. Virusziekten zijn vooral belangrijk in gewassen die vegetatief vermeerderd worden zoals aardappelen, bloembollen en aardbeien. Waarom is het belangrijk het moedermateriaal vrij van virus te houden?</a:t>
            </a:r>
          </a:p>
          <a:p>
            <a:pPr marL="0" indent="0">
              <a:buNone/>
            </a:pPr>
            <a:endParaRPr lang="nl-NL" dirty="0" smtClean="0">
              <a:solidFill>
                <a:srgbClr val="FF0000"/>
              </a:solidFill>
            </a:endParaRPr>
          </a:p>
          <a:p>
            <a:pPr marL="0" indent="0">
              <a:buNone/>
            </a:pPr>
            <a:r>
              <a:rPr lang="nl-NL" dirty="0" smtClean="0"/>
              <a:t>34</a:t>
            </a:r>
            <a:r>
              <a:rPr lang="nl-NL" dirty="0"/>
              <a:t>. Wat is selecteren? Hoe doe je dit in pootaardappelen of tulpen?</a:t>
            </a:r>
          </a:p>
          <a:p>
            <a:pPr marL="0" indent="0">
              <a:buNone/>
            </a:pPr>
            <a:endParaRPr lang="nl-NL" dirty="0" smtClean="0">
              <a:solidFill>
                <a:srgbClr val="FF0000"/>
              </a:solidFill>
            </a:endParaRPr>
          </a:p>
          <a:p>
            <a:pPr marL="0" indent="0">
              <a:buNone/>
            </a:pPr>
            <a:r>
              <a:rPr lang="nl-NL" dirty="0" smtClean="0"/>
              <a:t>35</a:t>
            </a:r>
            <a:r>
              <a:rPr lang="nl-NL" dirty="0"/>
              <a:t>. Noem drie dierlijke vectoren of overbrengers van een virus.</a:t>
            </a:r>
          </a:p>
          <a:p>
            <a:pPr marL="0" indent="0">
              <a:buNone/>
            </a:pPr>
            <a:endParaRPr lang="nl-NL" dirty="0">
              <a:solidFill>
                <a:srgbClr val="FF0000"/>
              </a:solidFill>
            </a:endParaRPr>
          </a:p>
        </p:txBody>
      </p:sp>
    </p:spTree>
    <p:extLst>
      <p:ext uri="{BB962C8B-B14F-4D97-AF65-F5344CB8AC3E}">
        <p14:creationId xmlns:p14="http://schemas.microsoft.com/office/powerpoint/2010/main" val="53621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A-biotische</a:t>
            </a:r>
            <a:r>
              <a:rPr lang="nl-NL" dirty="0"/>
              <a:t> of fysiologische afwijkingen</a:t>
            </a:r>
            <a:endParaRPr lang="en-US" dirty="0"/>
          </a:p>
        </p:txBody>
      </p:sp>
      <p:sp>
        <p:nvSpPr>
          <p:cNvPr id="3" name="Tijdelijke aanduiding voor inhoud 2"/>
          <p:cNvSpPr>
            <a:spLocks noGrp="1"/>
          </p:cNvSpPr>
          <p:nvPr>
            <p:ph sz="half" idx="1"/>
          </p:nvPr>
        </p:nvSpPr>
        <p:spPr>
          <a:xfrm>
            <a:off x="381000" y="1325217"/>
            <a:ext cx="7329518" cy="4851746"/>
          </a:xfrm>
        </p:spPr>
        <p:txBody>
          <a:bodyPr>
            <a:normAutofit fontScale="92500" lnSpcReduction="20000"/>
          </a:bodyPr>
          <a:lstStyle/>
          <a:p>
            <a:r>
              <a:rPr lang="nl-NL" dirty="0"/>
              <a:t>Beschadiging door</a:t>
            </a:r>
          </a:p>
          <a:p>
            <a:pPr lvl="1"/>
            <a:r>
              <a:rPr lang="nl-NL" dirty="0"/>
              <a:t>Klimaat</a:t>
            </a:r>
          </a:p>
          <a:p>
            <a:pPr lvl="2"/>
            <a:r>
              <a:rPr lang="nl-NL" dirty="0"/>
              <a:t>temperatuur, R.V., droogte, verdamping, regenval</a:t>
            </a:r>
          </a:p>
          <a:p>
            <a:pPr lvl="2"/>
            <a:r>
              <a:rPr lang="nl-NL" dirty="0"/>
              <a:t>rand bij sla</a:t>
            </a:r>
          </a:p>
          <a:p>
            <a:pPr lvl="2"/>
            <a:r>
              <a:rPr lang="nl-NL" dirty="0"/>
              <a:t>Doorwas in aardappelen</a:t>
            </a:r>
          </a:p>
          <a:p>
            <a:pPr lvl="2"/>
            <a:r>
              <a:rPr lang="nl-NL" dirty="0"/>
              <a:t>Verbranding gewas</a:t>
            </a:r>
          </a:p>
          <a:p>
            <a:pPr lvl="1"/>
            <a:r>
              <a:rPr lang="nl-NL" dirty="0"/>
              <a:t>Zoutschade</a:t>
            </a:r>
          </a:p>
          <a:p>
            <a:pPr lvl="2"/>
            <a:r>
              <a:rPr lang="nl-NL" dirty="0"/>
              <a:t>Zout water, wegenzout, bemesting</a:t>
            </a:r>
          </a:p>
          <a:p>
            <a:pPr lvl="1"/>
            <a:r>
              <a:rPr lang="nl-NL" dirty="0"/>
              <a:t>Verkeerde grondbewerking</a:t>
            </a:r>
          </a:p>
          <a:p>
            <a:pPr lvl="2"/>
            <a:r>
              <a:rPr lang="nl-NL" dirty="0">
                <a:solidFill>
                  <a:schemeClr val="accent2"/>
                </a:solidFill>
              </a:rPr>
              <a:t>Slemp</a:t>
            </a:r>
          </a:p>
          <a:p>
            <a:pPr lvl="2"/>
            <a:r>
              <a:rPr lang="nl-NL" dirty="0">
                <a:solidFill>
                  <a:schemeClr val="accent2"/>
                </a:solidFill>
              </a:rPr>
              <a:t>Dichtslaan van de grond, korstvorming</a:t>
            </a:r>
          </a:p>
          <a:p>
            <a:pPr lvl="1"/>
            <a:r>
              <a:rPr lang="nl-NL" dirty="0"/>
              <a:t>Kalkgebrek</a:t>
            </a:r>
          </a:p>
          <a:p>
            <a:pPr lvl="2"/>
            <a:r>
              <a:rPr lang="nl-NL" dirty="0" err="1"/>
              <a:t>Neusrot</a:t>
            </a:r>
            <a:r>
              <a:rPr lang="nl-NL" dirty="0"/>
              <a:t> in paprika</a:t>
            </a:r>
          </a:p>
          <a:p>
            <a:pPr lvl="1"/>
            <a:r>
              <a:rPr lang="nl-NL" dirty="0"/>
              <a:t>Menselijk handelen	</a:t>
            </a:r>
          </a:p>
          <a:p>
            <a:pPr lvl="2"/>
            <a:r>
              <a:rPr lang="nl-NL" dirty="0"/>
              <a:t>Bemesting of gewasbescherming</a:t>
            </a:r>
          </a:p>
          <a:p>
            <a:pPr lvl="2"/>
            <a:r>
              <a:rPr lang="nl-NL" dirty="0"/>
              <a:t>Beurs - Knijpen in product</a:t>
            </a:r>
            <a:endParaRPr lang="en-US" dirty="0"/>
          </a:p>
        </p:txBody>
      </p:sp>
      <p:pic>
        <p:nvPicPr>
          <p:cNvPr id="5" name="Tijdelijke aanduiding voor inhoud 4"/>
          <p:cNvPicPr>
            <a:picLocks noGrp="1" noChangeAspect="1"/>
          </p:cNvPicPr>
          <p:nvPr>
            <p:ph sz="half" idx="2"/>
          </p:nvPr>
        </p:nvPicPr>
        <p:blipFill>
          <a:blip r:embed="rId2"/>
          <a:stretch>
            <a:fillRect/>
          </a:stretch>
        </p:blipFill>
        <p:spPr>
          <a:xfrm>
            <a:off x="7710518" y="1325217"/>
            <a:ext cx="4113182" cy="2803398"/>
          </a:xfrm>
          <a:prstGeom prst="rect">
            <a:avLst/>
          </a:prstGeom>
        </p:spPr>
      </p:pic>
      <p:pic>
        <p:nvPicPr>
          <p:cNvPr id="6" name="Afbeelding 5"/>
          <p:cNvPicPr>
            <a:picLocks noChangeAspect="1"/>
          </p:cNvPicPr>
          <p:nvPr/>
        </p:nvPicPr>
        <p:blipFill>
          <a:blip r:embed="rId3"/>
          <a:stretch>
            <a:fillRect/>
          </a:stretch>
        </p:blipFill>
        <p:spPr>
          <a:xfrm>
            <a:off x="7710518" y="3876867"/>
            <a:ext cx="4113182" cy="2806508"/>
          </a:xfrm>
          <a:prstGeom prst="rect">
            <a:avLst/>
          </a:prstGeom>
        </p:spPr>
      </p:pic>
    </p:spTree>
    <p:extLst>
      <p:ext uri="{BB962C8B-B14F-4D97-AF65-F5344CB8AC3E}">
        <p14:creationId xmlns:p14="http://schemas.microsoft.com/office/powerpoint/2010/main" val="104731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anim calcmode="lin" valueType="num">
                                      <p:cBhvr>
                                        <p:cTn id="2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1000"/>
                                        <p:tgtEl>
                                          <p:spTgt spid="3">
                                            <p:txEl>
                                              <p:pRg st="9" end="9"/>
                                            </p:txEl>
                                          </p:spTgt>
                                        </p:tgtEl>
                                      </p:cBhvr>
                                    </p:animEffect>
                                    <p:anim calcmode="lin" valueType="num">
                                      <p:cBhvr>
                                        <p:cTn id="4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1000"/>
                                        <p:tgtEl>
                                          <p:spTgt spid="3">
                                            <p:txEl>
                                              <p:pRg st="10" end="10"/>
                                            </p:txEl>
                                          </p:spTgt>
                                        </p:tgtEl>
                                      </p:cBhvr>
                                    </p:animEffect>
                                    <p:anim calcmode="lin" valueType="num">
                                      <p:cBhvr>
                                        <p:cTn id="5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xEl>
                                              <p:pRg st="11" end="11"/>
                                            </p:txEl>
                                          </p:spTgt>
                                        </p:tgtEl>
                                        <p:attrNameLst>
                                          <p:attrName>style.visibility</p:attrName>
                                        </p:attrNameLst>
                                      </p:cBhvr>
                                      <p:to>
                                        <p:strVal val="visible"/>
                                      </p:to>
                                    </p:set>
                                    <p:animEffect transition="in" filter="fade">
                                      <p:cBhvr>
                                        <p:cTn id="60" dur="1000"/>
                                        <p:tgtEl>
                                          <p:spTgt spid="3">
                                            <p:txEl>
                                              <p:pRg st="11" end="11"/>
                                            </p:txEl>
                                          </p:spTgt>
                                        </p:tgtEl>
                                      </p:cBhvr>
                                    </p:animEffect>
                                    <p:anim calcmode="lin" valueType="num">
                                      <p:cBhvr>
                                        <p:cTn id="61"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animEffect transition="in" filter="fade">
                                      <p:cBhvr>
                                        <p:cTn id="65" dur="1000"/>
                                        <p:tgtEl>
                                          <p:spTgt spid="3">
                                            <p:txEl>
                                              <p:pRg st="12" end="12"/>
                                            </p:txEl>
                                          </p:spTgt>
                                        </p:tgtEl>
                                      </p:cBhvr>
                                    </p:animEffect>
                                    <p:anim calcmode="lin" valueType="num">
                                      <p:cBhvr>
                                        <p:cTn id="66"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1000"/>
                                        <p:tgtEl>
                                          <p:spTgt spid="3">
                                            <p:txEl>
                                              <p:pRg st="13" end="13"/>
                                            </p:txEl>
                                          </p:spTgt>
                                        </p:tgtEl>
                                      </p:cBhvr>
                                    </p:animEffect>
                                    <p:anim calcmode="lin" valueType="num">
                                      <p:cBhvr>
                                        <p:cTn id="73"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1000"/>
                                        <p:tgtEl>
                                          <p:spTgt spid="3">
                                            <p:txEl>
                                              <p:pRg st="14" end="14"/>
                                            </p:txEl>
                                          </p:spTgt>
                                        </p:tgtEl>
                                      </p:cBhvr>
                                    </p:animEffect>
                                    <p:anim calcmode="lin" valueType="num">
                                      <p:cBhvr>
                                        <p:cTn id="78"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fade">
                                      <p:cBhvr>
                                        <p:cTn id="82" dur="1000"/>
                                        <p:tgtEl>
                                          <p:spTgt spid="3">
                                            <p:txEl>
                                              <p:pRg st="15" end="15"/>
                                            </p:txEl>
                                          </p:spTgt>
                                        </p:tgtEl>
                                      </p:cBhvr>
                                    </p:animEffect>
                                    <p:anim calcmode="lin" valueType="num">
                                      <p:cBhvr>
                                        <p:cTn id="83"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D2DCDE4-F614-4F97-B6A6-0FEE455009C4}"/>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8FE68CD7-4CFD-45F9-B24B-F34B1489C42E}"/>
              </a:ext>
            </a:extLst>
          </p:cNvPr>
          <p:cNvSpPr>
            <a:spLocks noGrp="1"/>
          </p:cNvSpPr>
          <p:nvPr>
            <p:ph idx="1"/>
          </p:nvPr>
        </p:nvSpPr>
        <p:spPr/>
        <p:txBody>
          <a:bodyPr>
            <a:normAutofit/>
          </a:bodyPr>
          <a:lstStyle/>
          <a:p>
            <a:pPr marL="0" indent="0">
              <a:buNone/>
            </a:pPr>
            <a:r>
              <a:rPr lang="nl-NL" dirty="0"/>
              <a:t>36. Wat zijn fysiologische afwijkingen?</a:t>
            </a:r>
          </a:p>
          <a:p>
            <a:pPr marL="0" indent="0">
              <a:buNone/>
            </a:pPr>
            <a:endParaRPr lang="nl-NL" dirty="0" smtClean="0">
              <a:solidFill>
                <a:srgbClr val="FF0000"/>
              </a:solidFill>
            </a:endParaRPr>
          </a:p>
          <a:p>
            <a:pPr marL="0" indent="0">
              <a:buNone/>
            </a:pPr>
            <a:r>
              <a:rPr lang="nl-NL" dirty="0" smtClean="0"/>
              <a:t>37</a:t>
            </a:r>
            <a:r>
              <a:rPr lang="nl-NL" dirty="0"/>
              <a:t>. Hoe ontstaat rand bij sla?</a:t>
            </a:r>
          </a:p>
          <a:p>
            <a:pPr marL="0" indent="0">
              <a:buNone/>
            </a:pPr>
            <a:endParaRPr lang="nl-NL" dirty="0" smtClean="0">
              <a:solidFill>
                <a:srgbClr val="FF0000"/>
              </a:solidFill>
            </a:endParaRPr>
          </a:p>
          <a:p>
            <a:pPr marL="0" indent="0">
              <a:buNone/>
            </a:pPr>
            <a:r>
              <a:rPr lang="nl-NL" dirty="0" smtClean="0"/>
              <a:t>38</a:t>
            </a:r>
            <a:r>
              <a:rPr lang="nl-NL" dirty="0"/>
              <a:t>. Wat is doorwas?</a:t>
            </a:r>
          </a:p>
          <a:p>
            <a:pPr marL="0" indent="0">
              <a:buNone/>
            </a:pPr>
            <a:endParaRPr lang="nl-NL" dirty="0" smtClean="0">
              <a:solidFill>
                <a:srgbClr val="FF0000"/>
              </a:solidFill>
            </a:endParaRPr>
          </a:p>
          <a:p>
            <a:pPr marL="0" indent="0">
              <a:buNone/>
            </a:pPr>
            <a:r>
              <a:rPr lang="nl-NL" dirty="0" smtClean="0"/>
              <a:t>39</a:t>
            </a:r>
            <a:r>
              <a:rPr lang="nl-NL" dirty="0"/>
              <a:t>. Wat kan de oorzaak zijn van zoutschade in een gewas?</a:t>
            </a:r>
          </a:p>
          <a:p>
            <a:pPr marL="0" indent="0">
              <a:buNone/>
            </a:pPr>
            <a:endParaRPr lang="nl-NL" dirty="0">
              <a:solidFill>
                <a:srgbClr val="FF0000"/>
              </a:solidFill>
            </a:endParaRPr>
          </a:p>
        </p:txBody>
      </p:sp>
    </p:spTree>
    <p:extLst>
      <p:ext uri="{BB962C8B-B14F-4D97-AF65-F5344CB8AC3E}">
        <p14:creationId xmlns:p14="http://schemas.microsoft.com/office/powerpoint/2010/main" val="13022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9CD6E9-F407-47D3-881B-99ABED036750}"/>
              </a:ext>
            </a:extLst>
          </p:cNvPr>
          <p:cNvSpPr>
            <a:spLocks noGrp="1"/>
          </p:cNvSpPr>
          <p:nvPr>
            <p:ph type="title"/>
          </p:nvPr>
        </p:nvSpPr>
        <p:spPr/>
        <p:txBody>
          <a:bodyPr>
            <a:normAutofit/>
          </a:bodyPr>
          <a:lstStyle/>
          <a:p>
            <a:r>
              <a:rPr lang="nl-NL" sz="3600" dirty="0"/>
              <a:t>Maak de opdracht 2.9 uit het boek uitvoeren gewasbescherming</a:t>
            </a:r>
          </a:p>
        </p:txBody>
      </p:sp>
      <p:pic>
        <p:nvPicPr>
          <p:cNvPr id="4" name="Tijdelijke aanduiding voor inhoud 3">
            <a:extLst>
              <a:ext uri="{FF2B5EF4-FFF2-40B4-BE49-F238E27FC236}">
                <a16:creationId xmlns:a16="http://schemas.microsoft.com/office/drawing/2014/main" id="{AB586D69-0F8E-4BFC-83AB-9E95D915ABA9}"/>
              </a:ext>
            </a:extLst>
          </p:cNvPr>
          <p:cNvPicPr>
            <a:picLocks noGrp="1" noChangeAspect="1"/>
          </p:cNvPicPr>
          <p:nvPr>
            <p:ph idx="1"/>
          </p:nvPr>
        </p:nvPicPr>
        <p:blipFill>
          <a:blip r:embed="rId2"/>
          <a:stretch>
            <a:fillRect/>
          </a:stretch>
        </p:blipFill>
        <p:spPr>
          <a:xfrm>
            <a:off x="739070" y="1892595"/>
            <a:ext cx="10086756" cy="3685862"/>
          </a:xfrm>
          <a:prstGeom prst="rect">
            <a:avLst/>
          </a:prstGeom>
        </p:spPr>
      </p:pic>
    </p:spTree>
    <p:extLst>
      <p:ext uri="{BB962C8B-B14F-4D97-AF65-F5344CB8AC3E}">
        <p14:creationId xmlns:p14="http://schemas.microsoft.com/office/powerpoint/2010/main" val="27821000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9CD6E9-F407-47D3-881B-99ABED036750}"/>
              </a:ext>
            </a:extLst>
          </p:cNvPr>
          <p:cNvSpPr>
            <a:spLocks noGrp="1"/>
          </p:cNvSpPr>
          <p:nvPr>
            <p:ph type="title"/>
          </p:nvPr>
        </p:nvSpPr>
        <p:spPr/>
        <p:txBody>
          <a:bodyPr>
            <a:normAutofit/>
          </a:bodyPr>
          <a:lstStyle/>
          <a:p>
            <a:r>
              <a:rPr lang="nl-NL" sz="3600" dirty="0"/>
              <a:t>Maak de opdracht 2.9 uit het boek uitvoeren gewasbescherming</a:t>
            </a:r>
          </a:p>
        </p:txBody>
      </p:sp>
      <p:pic>
        <p:nvPicPr>
          <p:cNvPr id="6" name="Tijdelijke aanduiding voor inhoud 5">
            <a:extLst>
              <a:ext uri="{FF2B5EF4-FFF2-40B4-BE49-F238E27FC236}">
                <a16:creationId xmlns:a16="http://schemas.microsoft.com/office/drawing/2014/main" id="{87917B9A-87E9-4FD3-BC53-57DCF5BCED7E}"/>
              </a:ext>
            </a:extLst>
          </p:cNvPr>
          <p:cNvPicPr>
            <a:picLocks noGrp="1" noChangeAspect="1"/>
          </p:cNvPicPr>
          <p:nvPr>
            <p:ph idx="1"/>
          </p:nvPr>
        </p:nvPicPr>
        <p:blipFill>
          <a:blip r:embed="rId2"/>
          <a:stretch>
            <a:fillRect/>
          </a:stretch>
        </p:blipFill>
        <p:spPr>
          <a:xfrm>
            <a:off x="838200" y="2583712"/>
            <a:ext cx="10798332" cy="2764373"/>
          </a:xfrm>
          <a:prstGeom prst="rect">
            <a:avLst/>
          </a:prstGeom>
        </p:spPr>
      </p:pic>
    </p:spTree>
    <p:extLst>
      <p:ext uri="{BB962C8B-B14F-4D97-AF65-F5344CB8AC3E}">
        <p14:creationId xmlns:p14="http://schemas.microsoft.com/office/powerpoint/2010/main" val="27429039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DEB6D8-BE44-428A-9591-2C2CA0F0A9C8}"/>
              </a:ext>
            </a:extLst>
          </p:cNvPr>
          <p:cNvSpPr>
            <a:spLocks noGrp="1"/>
          </p:cNvSpPr>
          <p:nvPr>
            <p:ph type="title"/>
          </p:nvPr>
        </p:nvSpPr>
        <p:spPr/>
        <p:txBody>
          <a:bodyPr/>
          <a:lstStyle/>
          <a:p>
            <a:r>
              <a:rPr lang="nl-NL" dirty="0"/>
              <a:t>Evaluatie</a:t>
            </a:r>
          </a:p>
        </p:txBody>
      </p:sp>
      <p:pic>
        <p:nvPicPr>
          <p:cNvPr id="1026" name="Picture 2" descr="Evaluatie coaching - ENNEAVISION - partner in ontwikkeling van individu en  organisatie">
            <a:extLst>
              <a:ext uri="{FF2B5EF4-FFF2-40B4-BE49-F238E27FC236}">
                <a16:creationId xmlns:a16="http://schemas.microsoft.com/office/drawing/2014/main" id="{CE810DCF-DFAA-425B-99E6-4EEEB3DA4A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65953" y="1570444"/>
            <a:ext cx="586009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575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8623" y="810721"/>
            <a:ext cx="6514353" cy="473976"/>
          </a:xfrm>
          <a:prstGeom prst="rect">
            <a:avLst/>
          </a:prstGeom>
          <a:noFill/>
        </p:spPr>
        <p:txBody>
          <a:bodyPr wrap="square" rtlCol="0">
            <a:spAutoFit/>
          </a:bodyPr>
          <a:lstStyle/>
          <a:p>
            <a:pPr defTabSz="457200">
              <a:lnSpc>
                <a:spcPct val="120000"/>
              </a:lnSpc>
              <a:defRPr/>
            </a:pPr>
            <a:endParaRPr lang="en-US" sz="900" dirty="0">
              <a:latin typeface="Arial"/>
              <a:cs typeface="Arial"/>
            </a:endParaRPr>
          </a:p>
          <a:p>
            <a:endParaRPr lang="en-US" sz="1400" dirty="0"/>
          </a:p>
        </p:txBody>
      </p:sp>
      <p:pic>
        <p:nvPicPr>
          <p:cNvPr id="6" name="Afbeelding 5"/>
          <p:cNvPicPr>
            <a:picLocks noChangeAspect="1"/>
          </p:cNvPicPr>
          <p:nvPr/>
        </p:nvPicPr>
        <p:blipFill>
          <a:blip r:embed="rId2"/>
          <a:stretch>
            <a:fillRect/>
          </a:stretch>
        </p:blipFill>
        <p:spPr>
          <a:xfrm>
            <a:off x="1861085" y="699906"/>
            <a:ext cx="8469831" cy="3436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kstvak 2"/>
          <p:cNvSpPr txBox="1"/>
          <p:nvPr/>
        </p:nvSpPr>
        <p:spPr>
          <a:xfrm>
            <a:off x="2708623" y="4922414"/>
            <a:ext cx="7333611" cy="461665"/>
          </a:xfrm>
          <a:prstGeom prst="rect">
            <a:avLst/>
          </a:prstGeom>
          <a:noFill/>
        </p:spPr>
        <p:txBody>
          <a:bodyPr wrap="none" rtlCol="0">
            <a:spAutoFit/>
          </a:bodyPr>
          <a:lstStyle/>
          <a:p>
            <a:r>
              <a:rPr lang="nl-NL" sz="2400" dirty="0"/>
              <a:t>Op meerder plaatsen zijn plagen of ziektes geconstateerd</a:t>
            </a:r>
          </a:p>
        </p:txBody>
      </p:sp>
    </p:spTree>
    <p:extLst>
      <p:ext uri="{BB962C8B-B14F-4D97-AF65-F5344CB8AC3E}">
        <p14:creationId xmlns:p14="http://schemas.microsoft.com/office/powerpoint/2010/main" val="3790126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7023" y="429083"/>
            <a:ext cx="6514353" cy="461665"/>
          </a:xfrm>
          <a:prstGeom prst="rect">
            <a:avLst/>
          </a:prstGeom>
          <a:noFill/>
        </p:spPr>
        <p:txBody>
          <a:bodyPr wrap="square" rtlCol="0">
            <a:spAutoFit/>
          </a:bodyPr>
          <a:lstStyle/>
          <a:p>
            <a:r>
              <a:rPr lang="nl-NL" sz="2400" b="1" dirty="0"/>
              <a:t>Indeling onkruiden</a:t>
            </a:r>
          </a:p>
        </p:txBody>
      </p:sp>
      <p:sp>
        <p:nvSpPr>
          <p:cNvPr id="6" name="Tekstvak 5"/>
          <p:cNvSpPr txBox="1"/>
          <p:nvPr/>
        </p:nvSpPr>
        <p:spPr>
          <a:xfrm>
            <a:off x="2786744" y="1203942"/>
            <a:ext cx="3077455" cy="677108"/>
          </a:xfrm>
          <a:prstGeom prst="rect">
            <a:avLst/>
          </a:prstGeom>
          <a:noFill/>
        </p:spPr>
        <p:txBody>
          <a:bodyPr wrap="square" rtlCol="0">
            <a:spAutoFit/>
          </a:bodyPr>
          <a:lstStyle/>
          <a:p>
            <a:r>
              <a:rPr lang="nl-NL" dirty="0"/>
              <a:t>- </a:t>
            </a:r>
            <a:r>
              <a:rPr lang="nl-NL" sz="2000" dirty="0"/>
              <a:t>Een en tweezaadlobbigen</a:t>
            </a:r>
          </a:p>
          <a:p>
            <a:endParaRPr lang="nl-NL" dirty="0"/>
          </a:p>
        </p:txBody>
      </p:sp>
      <p:sp>
        <p:nvSpPr>
          <p:cNvPr id="7" name="Tekstvak 6"/>
          <p:cNvSpPr txBox="1"/>
          <p:nvPr/>
        </p:nvSpPr>
        <p:spPr>
          <a:xfrm>
            <a:off x="2786744" y="1728567"/>
            <a:ext cx="4615543" cy="1600438"/>
          </a:xfrm>
          <a:prstGeom prst="rect">
            <a:avLst/>
          </a:prstGeom>
          <a:noFill/>
        </p:spPr>
        <p:txBody>
          <a:bodyPr wrap="square" rtlCol="0">
            <a:spAutoFit/>
          </a:bodyPr>
          <a:lstStyle/>
          <a:p>
            <a:r>
              <a:rPr lang="nl-NL" dirty="0"/>
              <a:t>- </a:t>
            </a:r>
            <a:r>
              <a:rPr lang="nl-NL" sz="2000" dirty="0"/>
              <a:t>In veel eenzaadlobbige gewassen (gazons, grasland, granen) kun je tweezaadlobbige onkruiden goed bestrijden.</a:t>
            </a:r>
          </a:p>
          <a:p>
            <a:endParaRPr lang="nl-NL" dirty="0"/>
          </a:p>
        </p:txBody>
      </p:sp>
      <p:sp>
        <p:nvSpPr>
          <p:cNvPr id="8" name="Tekstvak 7"/>
          <p:cNvSpPr txBox="1"/>
          <p:nvPr/>
        </p:nvSpPr>
        <p:spPr>
          <a:xfrm>
            <a:off x="2723136" y="2994408"/>
            <a:ext cx="4847771" cy="984885"/>
          </a:xfrm>
          <a:prstGeom prst="rect">
            <a:avLst/>
          </a:prstGeom>
          <a:noFill/>
        </p:spPr>
        <p:txBody>
          <a:bodyPr wrap="square" rtlCol="0">
            <a:spAutoFit/>
          </a:bodyPr>
          <a:lstStyle/>
          <a:p>
            <a:r>
              <a:rPr lang="nl-NL" dirty="0"/>
              <a:t>- </a:t>
            </a:r>
            <a:r>
              <a:rPr lang="nl-NL" sz="2000" dirty="0"/>
              <a:t>Wortelonkruiden, zaadonkruiden, onkruiden met uitlopers</a:t>
            </a:r>
          </a:p>
          <a:p>
            <a:endParaRPr lang="nl-NL" dirty="0"/>
          </a:p>
        </p:txBody>
      </p:sp>
      <p:sp>
        <p:nvSpPr>
          <p:cNvPr id="9" name="Tekstvak 8"/>
          <p:cNvSpPr txBox="1"/>
          <p:nvPr/>
        </p:nvSpPr>
        <p:spPr>
          <a:xfrm>
            <a:off x="2723134" y="3694860"/>
            <a:ext cx="4847772" cy="1292662"/>
          </a:xfrm>
          <a:prstGeom prst="rect">
            <a:avLst/>
          </a:prstGeom>
          <a:noFill/>
        </p:spPr>
        <p:txBody>
          <a:bodyPr wrap="square" rtlCol="0">
            <a:spAutoFit/>
          </a:bodyPr>
          <a:lstStyle/>
          <a:p>
            <a:r>
              <a:rPr lang="nl-NL" dirty="0"/>
              <a:t>- </a:t>
            </a:r>
            <a:r>
              <a:rPr lang="nl-NL" sz="2000" dirty="0"/>
              <a:t>Wortelonkruiden moet je bestrijden met middelen, die ook de wortels doden: systemische middelen.</a:t>
            </a:r>
          </a:p>
          <a:p>
            <a:endParaRPr lang="nl-NL" dirty="0"/>
          </a:p>
        </p:txBody>
      </p:sp>
      <p:sp>
        <p:nvSpPr>
          <p:cNvPr id="10" name="Tekstvak 9"/>
          <p:cNvSpPr txBox="1"/>
          <p:nvPr/>
        </p:nvSpPr>
        <p:spPr>
          <a:xfrm>
            <a:off x="2703071" y="4817112"/>
            <a:ext cx="5611479" cy="677108"/>
          </a:xfrm>
          <a:prstGeom prst="rect">
            <a:avLst/>
          </a:prstGeom>
          <a:noFill/>
        </p:spPr>
        <p:txBody>
          <a:bodyPr wrap="square" rtlCol="0">
            <a:spAutoFit/>
          </a:bodyPr>
          <a:lstStyle/>
          <a:p>
            <a:r>
              <a:rPr lang="nl-NL" dirty="0"/>
              <a:t>- </a:t>
            </a:r>
            <a:r>
              <a:rPr lang="nl-NL" sz="2000" dirty="0" err="1"/>
              <a:t>Voorjaarskiemers</a:t>
            </a:r>
            <a:r>
              <a:rPr lang="nl-NL" sz="2000" dirty="0"/>
              <a:t>/</a:t>
            </a:r>
            <a:r>
              <a:rPr lang="nl-NL" sz="2000" dirty="0" err="1"/>
              <a:t>herfstkiemers</a:t>
            </a:r>
            <a:r>
              <a:rPr lang="nl-NL" sz="2000" dirty="0"/>
              <a:t>/</a:t>
            </a:r>
            <a:r>
              <a:rPr lang="nl-NL" sz="2000" dirty="0" err="1"/>
              <a:t>jaarrondkiemers</a:t>
            </a:r>
            <a:endParaRPr lang="nl-NL" sz="2000" dirty="0"/>
          </a:p>
          <a:p>
            <a:endParaRPr lang="nl-NL" dirty="0"/>
          </a:p>
        </p:txBody>
      </p:sp>
      <p:pic>
        <p:nvPicPr>
          <p:cNvPr id="2" name="Afbeelding 1">
            <a:extLst>
              <a:ext uri="{FF2B5EF4-FFF2-40B4-BE49-F238E27FC236}">
                <a16:creationId xmlns:a16="http://schemas.microsoft.com/office/drawing/2014/main" id="{221EF8D3-3C48-488D-B81D-13E7BB1CCC83}"/>
              </a:ext>
            </a:extLst>
          </p:cNvPr>
          <p:cNvPicPr>
            <a:picLocks noChangeAspect="1"/>
          </p:cNvPicPr>
          <p:nvPr/>
        </p:nvPicPr>
        <p:blipFill>
          <a:blip r:embed="rId2"/>
          <a:stretch>
            <a:fillRect/>
          </a:stretch>
        </p:blipFill>
        <p:spPr>
          <a:xfrm>
            <a:off x="7471631" y="758548"/>
            <a:ext cx="3867250" cy="22052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Afbeelding 3">
            <a:extLst>
              <a:ext uri="{FF2B5EF4-FFF2-40B4-BE49-F238E27FC236}">
                <a16:creationId xmlns:a16="http://schemas.microsoft.com/office/drawing/2014/main" id="{39EEC3B1-1D13-434B-B123-9886787A7B34}"/>
              </a:ext>
            </a:extLst>
          </p:cNvPr>
          <p:cNvPicPr>
            <a:picLocks noChangeAspect="1"/>
          </p:cNvPicPr>
          <p:nvPr/>
        </p:nvPicPr>
        <p:blipFill>
          <a:blip r:embed="rId3"/>
          <a:stretch>
            <a:fillRect/>
          </a:stretch>
        </p:blipFill>
        <p:spPr>
          <a:xfrm>
            <a:off x="7621888" y="3354547"/>
            <a:ext cx="1905661" cy="14319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Afbeelding 11">
            <a:extLst>
              <a:ext uri="{FF2B5EF4-FFF2-40B4-BE49-F238E27FC236}">
                <a16:creationId xmlns:a16="http://schemas.microsoft.com/office/drawing/2014/main" id="{0ECB7A64-97D1-4F76-A3E4-C1E1A405EC7D}"/>
              </a:ext>
            </a:extLst>
          </p:cNvPr>
          <p:cNvPicPr>
            <a:picLocks noChangeAspect="1"/>
          </p:cNvPicPr>
          <p:nvPr/>
        </p:nvPicPr>
        <p:blipFill>
          <a:blip r:embed="rId4"/>
          <a:stretch>
            <a:fillRect/>
          </a:stretch>
        </p:blipFill>
        <p:spPr>
          <a:xfrm>
            <a:off x="8602682" y="5200241"/>
            <a:ext cx="1933626" cy="14502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82508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anim calcmode="lin" valueType="num">
                                      <p:cBhvr>
                                        <p:cTn id="3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36166" y="810721"/>
            <a:ext cx="6514353" cy="523220"/>
          </a:xfrm>
          <a:prstGeom prst="rect">
            <a:avLst/>
          </a:prstGeom>
          <a:noFill/>
        </p:spPr>
        <p:txBody>
          <a:bodyPr wrap="square" rtlCol="0">
            <a:spAutoFit/>
          </a:bodyPr>
          <a:lstStyle/>
          <a:p>
            <a:r>
              <a:rPr lang="nl-NL" sz="2800" b="1" dirty="0"/>
              <a:t>Onkruiden</a:t>
            </a:r>
          </a:p>
        </p:txBody>
      </p:sp>
      <p:pic>
        <p:nvPicPr>
          <p:cNvPr id="6" name="Picture 21388"/>
          <p:cNvPicPr/>
          <p:nvPr/>
        </p:nvPicPr>
        <p:blipFill>
          <a:blip r:embed="rId2"/>
          <a:stretch>
            <a:fillRect/>
          </a:stretch>
        </p:blipFill>
        <p:spPr>
          <a:xfrm>
            <a:off x="3526972" y="595087"/>
            <a:ext cx="6580189" cy="2873829"/>
          </a:xfrm>
          <a:prstGeom prst="rect">
            <a:avLst/>
          </a:prstGeom>
          <a:ln>
            <a:noFill/>
          </a:ln>
          <a:effectLst>
            <a:outerShdw blurRad="292100" dist="139700" dir="2700000" algn="tl" rotWithShape="0">
              <a:srgbClr val="333333">
                <a:alpha val="65000"/>
              </a:srgbClr>
            </a:outerShdw>
          </a:effectLst>
        </p:spPr>
      </p:pic>
      <p:pic>
        <p:nvPicPr>
          <p:cNvPr id="7" name="Picture 21390"/>
          <p:cNvPicPr/>
          <p:nvPr/>
        </p:nvPicPr>
        <p:blipFill>
          <a:blip r:embed="rId3"/>
          <a:stretch>
            <a:fillRect/>
          </a:stretch>
        </p:blipFill>
        <p:spPr>
          <a:xfrm>
            <a:off x="2924629" y="3581402"/>
            <a:ext cx="6545943" cy="2815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79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793C7D7F3BC946A5F2904ADE47754D" ma:contentTypeVersion="13" ma:contentTypeDescription="Een nieuw document maken." ma:contentTypeScope="" ma:versionID="f42ae457884816ed65af66d6ecd6449e">
  <xsd:schema xmlns:xsd="http://www.w3.org/2001/XMLSchema" xmlns:xs="http://www.w3.org/2001/XMLSchema" xmlns:p="http://schemas.microsoft.com/office/2006/metadata/properties" xmlns:ns3="c2e09757-d42c-4fcd-ae27-c71d4b258210" xmlns:ns4="bfe1b49f-1cd4-47d5-a3dc-4ad9ba0da7af" targetNamespace="http://schemas.microsoft.com/office/2006/metadata/properties" ma:root="true" ma:fieldsID="e05c96bf4333897997b4b9524680d5b4" ns3:_="" ns4:_="">
    <xsd:import namespace="c2e09757-d42c-4fcd-ae27-c71d4b258210"/>
    <xsd:import namespace="bfe1b49f-1cd4-47d5-a3dc-4ad9ba0da7a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e09757-d42c-4fcd-ae27-c71d4b2582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e1b49f-1cd4-47d5-a3dc-4ad9ba0da7af"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3CD40A-F517-4B29-BBD7-0D3299E5FD5B}">
  <ds:schemaRefs>
    <ds:schemaRef ds:uri="bfe1b49f-1cd4-47d5-a3dc-4ad9ba0da7af"/>
    <ds:schemaRef ds:uri="c2e09757-d42c-4fcd-ae27-c71d4b258210"/>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5091F05-C3E4-4F8E-A02F-312DFE2E9E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e09757-d42c-4fcd-ae27-c71d4b258210"/>
    <ds:schemaRef ds:uri="bfe1b49f-1cd4-47d5-a3dc-4ad9ba0da7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777571-6F06-4693-90EC-13F7542939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1418</TotalTime>
  <Words>2132</Words>
  <Application>Microsoft Office PowerPoint</Application>
  <PresentationFormat>Breedbeeld</PresentationFormat>
  <Paragraphs>501</Paragraphs>
  <Slides>67</Slides>
  <Notes>0</Notes>
  <HiddenSlides>0</HiddenSlides>
  <MMClips>8</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67</vt:i4>
      </vt:variant>
    </vt:vector>
  </HeadingPairs>
  <TitlesOfParts>
    <vt:vector size="74" baseType="lpstr">
      <vt:lpstr>Arial</vt:lpstr>
      <vt:lpstr>Arial</vt:lpstr>
      <vt:lpstr>Calibri</vt:lpstr>
      <vt:lpstr>Calibri Light</vt:lpstr>
      <vt:lpstr>Meta bold</vt:lpstr>
      <vt:lpstr>Wingdings</vt:lpstr>
      <vt:lpstr>Kantoorthema</vt:lpstr>
      <vt:lpstr>Uitvoeren gewasbescherming</vt:lpstr>
      <vt:lpstr>Hoofdstuk 2 Waarnemen</vt:lpstr>
      <vt:lpstr>PowerPoint-presentatie</vt:lpstr>
      <vt:lpstr>Waarnemen in een gewas</vt:lpstr>
      <vt:lpstr>PowerPoint-presentatie</vt:lpstr>
      <vt:lpstr>PowerPoint-presentatie</vt:lpstr>
      <vt:lpstr>PowerPoint-presentatie</vt:lpstr>
      <vt:lpstr>PowerPoint-presentatie</vt:lpstr>
      <vt:lpstr>PowerPoint-presentatie</vt:lpstr>
      <vt:lpstr>PowerPoint-presentatie</vt:lpstr>
      <vt:lpstr>PowerPoint-presentatie</vt:lpstr>
      <vt:lpstr>vragen</vt:lpstr>
      <vt:lpstr>onkruiden</vt:lpstr>
      <vt:lpstr>Onkruiden (2)</vt:lpstr>
      <vt:lpstr>Vragen</vt:lpstr>
      <vt:lpstr>Indeling van planten</vt:lpstr>
      <vt:lpstr>Eén en tweezaadlobbigen</vt:lpstr>
      <vt:lpstr>Voorjaars, herfst en jaarrond kiemers</vt:lpstr>
      <vt:lpstr>Zaad- en overblijvende onkruiden</vt:lpstr>
      <vt:lpstr>Determinatie van onkruiden</vt:lpstr>
      <vt:lpstr>vragen</vt:lpstr>
      <vt:lpstr>Verspreiding van onkruiden en preventie</vt:lpstr>
      <vt:lpstr>Onkruiden op het bedrijf</vt:lpstr>
      <vt:lpstr>Kieming van onkruiden</vt:lpstr>
      <vt:lpstr>Vragen</vt:lpstr>
      <vt:lpstr>Indeling van dieren</vt:lpstr>
      <vt:lpstr>Insecten </vt:lpstr>
      <vt:lpstr>Insecten, gedaanteverwisseling</vt:lpstr>
      <vt:lpstr>PowerPoint-presentatie</vt:lpstr>
      <vt:lpstr>PowerPoint-presentatie</vt:lpstr>
      <vt:lpstr>Schade door insecten </vt:lpstr>
      <vt:lpstr>Schade door insecten</vt:lpstr>
      <vt:lpstr>Schade door insecten</vt:lpstr>
      <vt:lpstr>Schade door insecten</vt:lpstr>
      <vt:lpstr>PowerPoint-presentatie</vt:lpstr>
      <vt:lpstr>PowerPoint-presentatie</vt:lpstr>
      <vt:lpstr>PowerPoint-presentatie</vt:lpstr>
      <vt:lpstr>Schade door insecten</vt:lpstr>
      <vt:lpstr>PowerPoint-presentatie</vt:lpstr>
      <vt:lpstr>PowerPoint-presentatie</vt:lpstr>
      <vt:lpstr>PowerPoint-presentatie</vt:lpstr>
      <vt:lpstr>PowerPoint-presentatie</vt:lpstr>
      <vt:lpstr>PowerPoint-presentatie</vt:lpstr>
      <vt:lpstr>PowerPoint-presentatie</vt:lpstr>
      <vt:lpstr>Vragen</vt:lpstr>
      <vt:lpstr>Spinnen en mijten</vt:lpstr>
      <vt:lpstr>Aaltjes of nematoden</vt:lpstr>
      <vt:lpstr>Vragen</vt:lpstr>
      <vt:lpstr>Andere schadelijke organismen:</vt:lpstr>
      <vt:lpstr>Vragen</vt:lpstr>
      <vt:lpstr>Gewervelde dieren</vt:lpstr>
      <vt:lpstr>Vragen</vt:lpstr>
      <vt:lpstr>Aantasting door overige organismen</vt:lpstr>
      <vt:lpstr>schimmels</vt:lpstr>
      <vt:lpstr>Schade door schimmels</vt:lpstr>
      <vt:lpstr>Vragen</vt:lpstr>
      <vt:lpstr>Bacteriën </vt:lpstr>
      <vt:lpstr>Vragen</vt:lpstr>
      <vt:lpstr>virussen</vt:lpstr>
      <vt:lpstr>Overdracht virus</vt:lpstr>
      <vt:lpstr>Bestrijding van virussen</vt:lpstr>
      <vt:lpstr>Vragen </vt:lpstr>
      <vt:lpstr>A-biotische of fysiologische afwijkingen</vt:lpstr>
      <vt:lpstr>Vragen</vt:lpstr>
      <vt:lpstr>Maak de opdracht 2.9 uit het boek uitvoeren gewasbescherming</vt:lpstr>
      <vt:lpstr>Maak de opdracht 2.9 uit het boek uitvoeren gewasbescherming</vt:lpstr>
      <vt:lpstr>Evaluatie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Uitvoeren gewasbescherming</dc:title>
  <dc:creator>Koos van Splunter</dc:creator>
  <cp:lastModifiedBy>Cees van den Broek</cp:lastModifiedBy>
  <cp:revision>35</cp:revision>
  <dcterms:created xsi:type="dcterms:W3CDTF">2020-03-24T13:26:32Z</dcterms:created>
  <dcterms:modified xsi:type="dcterms:W3CDTF">2021-02-25T11:54:20Z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0x01010079793C7D7F3BC946A5F2904ADE47754D</vt:lpwstr>
  </property>
</Properties>
</file>